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67" r:id="rId3"/>
    <p:sldId id="272" r:id="rId4"/>
    <p:sldId id="276" r:id="rId5"/>
    <p:sldId id="277" r:id="rId6"/>
    <p:sldId id="278" r:id="rId7"/>
    <p:sldId id="279" r:id="rId8"/>
    <p:sldId id="280" r:id="rId9"/>
    <p:sldId id="281" r:id="rId10"/>
    <p:sldId id="266" r:id="rId11"/>
    <p:sldId id="273" r:id="rId12"/>
    <p:sldId id="282" r:id="rId13"/>
    <p:sldId id="283" r:id="rId14"/>
    <p:sldId id="284" r:id="rId15"/>
    <p:sldId id="286" r:id="rId16"/>
    <p:sldId id="285" r:id="rId17"/>
    <p:sldId id="287" r:id="rId18"/>
    <p:sldId id="289" r:id="rId19"/>
    <p:sldId id="290" r:id="rId20"/>
    <p:sldId id="291" r:id="rId21"/>
    <p:sldId id="292" r:id="rId22"/>
    <p:sldId id="288" r:id="rId23"/>
    <p:sldId id="293" r:id="rId2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706" autoAdjust="0"/>
  </p:normalViewPr>
  <p:slideViewPr>
    <p:cSldViewPr snapToGrid="0">
      <p:cViewPr varScale="1">
        <p:scale>
          <a:sx n="115" d="100"/>
          <a:sy n="115" d="100"/>
        </p:scale>
        <p:origin x="378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E8C005-3172-4E56-9156-FD7870F9423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2018年6月19日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08FAD1D-910E-4884-9F17-0200497759DD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 smtClean="0"/>
              <a:t>按一下以編輯母片文字樣式</a:t>
            </a:r>
          </a:p>
          <a:p>
            <a:pPr lvl="1" rtl="0"/>
            <a:r>
              <a:rPr lang="zh-TW" altLang="en-US" noProof="0" dirty="0" smtClean="0"/>
              <a:t>第二層</a:t>
            </a:r>
          </a:p>
          <a:p>
            <a:pPr lvl="2" rtl="0"/>
            <a:r>
              <a:rPr lang="zh-TW" altLang="en-US" noProof="0" dirty="0" smtClean="0"/>
              <a:t>第三層</a:t>
            </a:r>
          </a:p>
          <a:p>
            <a:pPr lvl="3" rtl="0"/>
            <a:r>
              <a:rPr lang="zh-TW" altLang="en-US" noProof="0" dirty="0" smtClean="0"/>
              <a:t>第四層</a:t>
            </a:r>
          </a:p>
          <a:p>
            <a:pPr lvl="4" rtl="0"/>
            <a:r>
              <a:rPr lang="zh-TW" altLang="en-US" noProof="0" dirty="0" smtClean="0"/>
              <a:t>第五層</a:t>
            </a:r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2869989-EB00-4EE7-BCB5-25BDC5BB29F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9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8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5898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接點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接點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接點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接點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群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接點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群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接點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接點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9F78392-5C5C-45F6-8F89-DC4807D81C95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A02441-A415-40E6-B767-261B5D217FD4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FDC526-5D1A-47D8-B5CB-FD3BF5D2FD0F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接點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接點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19926E-5C3F-4205-B23D-D4C1E7A6E097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44B4C3-BFEF-4472-B595-652481CA0278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7014D5-A26D-4BC6-B967-5C8DC462FB42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接點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群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接點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​​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​​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​​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群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接點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接點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接點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​​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接點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​​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群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接點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​​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群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接點​​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接點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接點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接點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接點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接點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頁尾預留位置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212" name="日期預留位置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C289A11-8BF8-45F7-B92C-261B55DE08FE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214" name="投影片編號預留位置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接點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接點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群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接點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cxnSp>
        <p:nvCxnSpPr>
          <p:cNvPr id="60" name="直線接點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DAC134-9EF5-4B7F-A61E-56D77C662044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接點​​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接點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群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接點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9" name="直線接點​​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群組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接點​​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​​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​​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​​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​​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​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​​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接點​​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​​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​​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群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接點​​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接點​​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接點​​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接點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接點​​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接點​​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​​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​​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​​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群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接點​​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​​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​​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​​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​​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群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接點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接點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接點​​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接點​​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接點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接點​​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​​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​​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​​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cxnSp>
        <p:nvCxnSpPr>
          <p:cNvPr id="148" name="直線接點​​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ECDDC83-CBC4-433C-A680-A4A18AB55000}" type="datetime2">
              <a:rPr lang="zh-TW" altLang="en-US" smtClean="0"/>
              <a:pPr/>
              <a:t>2018年6月19日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-4MlN-imvck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QJO3ROT-A4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4000" dirty="0" smtClean="0"/>
              <a:t>深度學習結合智慧家庭監控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en-US" altLang="zh-TW" dirty="0"/>
              <a:t>	</a:t>
            </a:r>
            <a:r>
              <a:rPr lang="en-US" altLang="zh-TW" dirty="0" smtClean="0"/>
              <a:t>				</a:t>
            </a:r>
            <a:r>
              <a:rPr lang="zh-TW" altLang="en-US" dirty="0"/>
              <a:t> </a:t>
            </a:r>
            <a:r>
              <a:rPr lang="zh-TW" altLang="en-US" dirty="0" smtClean="0"/>
              <a:t>               </a:t>
            </a:r>
            <a:r>
              <a:rPr lang="en-US" altLang="zh-TW" dirty="0" smtClean="0"/>
              <a:t>0410009</a:t>
            </a:r>
            <a:r>
              <a:rPr lang="zh-TW" altLang="en-US" dirty="0" smtClean="0"/>
              <a:t> 羅宇呈  </a:t>
            </a:r>
            <a:r>
              <a:rPr lang="en-US" altLang="zh-TW" dirty="0" smtClean="0"/>
              <a:t>0410024</a:t>
            </a:r>
            <a:r>
              <a:rPr lang="zh-TW" altLang="en-US" dirty="0" smtClean="0"/>
              <a:t> 余東儒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1124" y="254472"/>
            <a:ext cx="9601200" cy="1142385"/>
          </a:xfrm>
        </p:spPr>
        <p:txBody>
          <a:bodyPr rtlCol="0"/>
          <a:lstStyle/>
          <a:p>
            <a:r>
              <a:rPr lang="zh-TW" altLang="zh-TW" dirty="0"/>
              <a:t>Generative Adversarial Network (GAN)</a:t>
            </a:r>
            <a:endParaRPr lang="en-US" altLang="zh-TW" dirty="0"/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59977" y="1463160"/>
            <a:ext cx="5960119" cy="4638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字方塊 7"/>
          <p:cNvSpPr txBox="1"/>
          <p:nvPr/>
        </p:nvSpPr>
        <p:spPr>
          <a:xfrm>
            <a:off x="598516" y="1953491"/>
            <a:ext cx="5303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en-US" altLang="zh-TW" dirty="0" smtClean="0"/>
              <a:t>Generator                 V.S 	Discriminator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製作假鈔的機器                                  驗鈔機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畫</a:t>
            </a:r>
            <a:r>
              <a:rPr lang="zh-TW" altLang="en-US" dirty="0" smtClean="0"/>
              <a:t>假畫謀生的人                                  鑑定官</a:t>
            </a:r>
            <a:endParaRPr lang="en-US" altLang="zh-TW" dirty="0" smtClean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以假亂真                                           明察秋毫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75901" y="787544"/>
            <a:ext cx="4572000" cy="641350"/>
          </a:xfrm>
        </p:spPr>
        <p:txBody>
          <a:bodyPr/>
          <a:lstStyle/>
          <a:p>
            <a:pPr algn="ctr"/>
            <a:r>
              <a:rPr lang="en-US" altLang="zh-TW" sz="3600" dirty="0" err="1" smtClean="0"/>
              <a:t>InfoGAN</a:t>
            </a:r>
            <a:endParaRPr lang="zh-TW" altLang="en-US" sz="36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3353" y="1590485"/>
            <a:ext cx="3077096" cy="417987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423293" y="787544"/>
            <a:ext cx="5868530" cy="4196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ea"/>
                <a:ea typeface="+mj-ea"/>
              </a:rPr>
              <a:t>Generator</a:t>
            </a:r>
            <a:r>
              <a:rPr lang="zh-TW" altLang="zh-TW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input</a:t>
            </a:r>
            <a:r>
              <a:rPr lang="zh-TW" altLang="zh-TW" dirty="0">
                <a:latin typeface="+mj-ea"/>
                <a:ea typeface="+mj-ea"/>
              </a:rPr>
              <a:t>有兩種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    1.E(x</a:t>
            </a:r>
            <a:r>
              <a:rPr lang="en-US" altLang="zh-TW" dirty="0">
                <a:latin typeface="+mj-ea"/>
                <a:ea typeface="+mj-ea"/>
              </a:rPr>
              <a:t>)</a:t>
            </a:r>
            <a:r>
              <a:rPr lang="zh-TW" altLang="zh-TW" dirty="0">
                <a:latin typeface="+mj-ea"/>
                <a:ea typeface="+mj-ea"/>
              </a:rPr>
              <a:t>，即來自</a:t>
            </a:r>
            <a:r>
              <a:rPr lang="en-US" altLang="zh-TW" dirty="0">
                <a:latin typeface="+mj-ea"/>
                <a:ea typeface="+mj-ea"/>
              </a:rPr>
              <a:t>encoder</a:t>
            </a:r>
            <a:r>
              <a:rPr lang="zh-TW" altLang="zh-TW" dirty="0">
                <a:latin typeface="+mj-ea"/>
                <a:ea typeface="+mj-ea"/>
              </a:rPr>
              <a:t>的</a:t>
            </a:r>
            <a:r>
              <a:rPr lang="zh-TW" altLang="zh-TW" dirty="0" smtClean="0">
                <a:latin typeface="+mj-ea"/>
                <a:ea typeface="+mj-ea"/>
              </a:rPr>
              <a:t>結果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+mj-ea"/>
                <a:ea typeface="+mj-ea"/>
              </a:rPr>
              <a:t>     2.random </a:t>
            </a:r>
            <a:r>
              <a:rPr lang="en-US" altLang="zh-TW" dirty="0">
                <a:latin typeface="+mj-ea"/>
                <a:ea typeface="+mj-ea"/>
              </a:rPr>
              <a:t>sample from Z</a:t>
            </a:r>
            <a:r>
              <a:rPr lang="zh-TW" altLang="zh-TW" dirty="0">
                <a:latin typeface="+mj-ea"/>
                <a:ea typeface="+mj-ea"/>
              </a:rPr>
              <a:t>、</a:t>
            </a:r>
            <a:r>
              <a:rPr lang="en-US" altLang="zh-TW" dirty="0" smtClean="0">
                <a:latin typeface="+mj-ea"/>
                <a:ea typeface="+mj-ea"/>
              </a:rPr>
              <a:t>C</a:t>
            </a:r>
          </a:p>
          <a:p>
            <a:pPr>
              <a:lnSpc>
                <a:spcPct val="150000"/>
              </a:lnSpc>
            </a:pPr>
            <a:endParaRPr lang="en-US" altLang="zh-TW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+mj-ea"/>
                <a:ea typeface="+mj-ea"/>
              </a:rPr>
              <a:t>Generator</a:t>
            </a:r>
            <a:r>
              <a:rPr lang="zh-TW" altLang="zh-TW" dirty="0">
                <a:latin typeface="+mj-ea"/>
                <a:ea typeface="+mj-ea"/>
              </a:rPr>
              <a:t>把</a:t>
            </a:r>
            <a:r>
              <a:rPr lang="en-US" altLang="zh-TW" dirty="0">
                <a:latin typeface="+mj-ea"/>
                <a:ea typeface="+mj-ea"/>
              </a:rPr>
              <a:t>input </a:t>
            </a:r>
            <a:r>
              <a:rPr lang="zh-TW" altLang="zh-TW" dirty="0">
                <a:latin typeface="+mj-ea"/>
                <a:ea typeface="+mj-ea"/>
              </a:rPr>
              <a:t>重新建造</a:t>
            </a:r>
            <a:r>
              <a:rPr lang="en-US" altLang="zh-TW" dirty="0">
                <a:latin typeface="+mj-ea"/>
                <a:ea typeface="+mj-ea"/>
              </a:rPr>
              <a:t>(reconstruct)</a:t>
            </a:r>
            <a:r>
              <a:rPr lang="zh-TW" altLang="zh-TW" dirty="0">
                <a:latin typeface="+mj-ea"/>
                <a:ea typeface="+mj-ea"/>
              </a:rPr>
              <a:t>成</a:t>
            </a:r>
            <a:r>
              <a:rPr lang="en-US" altLang="zh-TW" dirty="0">
                <a:latin typeface="+mj-ea"/>
                <a:ea typeface="+mj-ea"/>
              </a:rPr>
              <a:t>image</a:t>
            </a:r>
            <a:r>
              <a:rPr lang="zh-TW" altLang="zh-TW" dirty="0" smtClean="0">
                <a:latin typeface="+mj-ea"/>
                <a:ea typeface="+mj-ea"/>
              </a:rPr>
              <a:t>，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   </a:t>
            </a:r>
            <a:r>
              <a:rPr lang="zh-TW" altLang="zh-TW" dirty="0" smtClean="0">
                <a:latin typeface="+mj-ea"/>
                <a:ea typeface="+mj-ea"/>
              </a:rPr>
              <a:t>並</a:t>
            </a:r>
            <a:r>
              <a:rPr lang="zh-TW" altLang="zh-TW" dirty="0">
                <a:latin typeface="+mj-ea"/>
                <a:ea typeface="+mj-ea"/>
              </a:rPr>
              <a:t>往後送往</a:t>
            </a:r>
            <a:r>
              <a:rPr lang="en-US" altLang="zh-TW" dirty="0">
                <a:latin typeface="+mj-ea"/>
                <a:ea typeface="+mj-ea"/>
              </a:rPr>
              <a:t>Discriminator</a:t>
            </a:r>
            <a:r>
              <a:rPr lang="zh-TW" altLang="zh-TW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Q</a:t>
            </a:r>
            <a:r>
              <a:rPr lang="zh-TW" altLang="zh-TW" dirty="0" smtClean="0">
                <a:latin typeface="+mj-ea"/>
                <a:ea typeface="+mj-ea"/>
              </a:rPr>
              <a:t>，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   </a:t>
            </a:r>
            <a:r>
              <a:rPr lang="zh-TW" altLang="zh-TW" dirty="0" smtClean="0">
                <a:latin typeface="+mj-ea"/>
                <a:ea typeface="+mj-ea"/>
              </a:rPr>
              <a:t>架構</a:t>
            </a:r>
            <a:r>
              <a:rPr lang="zh-TW" altLang="zh-TW" dirty="0">
                <a:latin typeface="+mj-ea"/>
                <a:ea typeface="+mj-ea"/>
              </a:rPr>
              <a:t>圖中</a:t>
            </a:r>
            <a:r>
              <a:rPr lang="en-US" altLang="zh-TW" dirty="0">
                <a:latin typeface="+mj-ea"/>
                <a:ea typeface="+mj-ea"/>
              </a:rPr>
              <a:t>DQ</a:t>
            </a:r>
            <a:r>
              <a:rPr lang="zh-TW" altLang="zh-TW" dirty="0">
                <a:latin typeface="+mj-ea"/>
                <a:ea typeface="+mj-ea"/>
              </a:rPr>
              <a:t>為</a:t>
            </a:r>
            <a:r>
              <a:rPr lang="en-US" altLang="zh-TW" dirty="0">
                <a:latin typeface="+mj-ea"/>
                <a:ea typeface="+mj-ea"/>
              </a:rPr>
              <a:t>Discriminator</a:t>
            </a:r>
            <a:r>
              <a:rPr lang="zh-TW" altLang="zh-TW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Q</a:t>
            </a:r>
            <a:r>
              <a:rPr lang="zh-TW" altLang="zh-TW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common layer</a:t>
            </a:r>
            <a:r>
              <a:rPr lang="zh-TW" altLang="zh-TW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   </a:t>
            </a:r>
            <a:r>
              <a:rPr lang="zh-TW" altLang="zh-TW" dirty="0" smtClean="0">
                <a:latin typeface="+mj-ea"/>
                <a:ea typeface="+mj-ea"/>
              </a:rPr>
              <a:t>此處</a:t>
            </a:r>
            <a:r>
              <a:rPr lang="zh-TW" altLang="zh-TW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Loss</a:t>
            </a:r>
            <a:r>
              <a:rPr lang="zh-TW" altLang="zh-TW" dirty="0">
                <a:latin typeface="+mj-ea"/>
                <a:ea typeface="+mj-ea"/>
              </a:rPr>
              <a:t>為</a:t>
            </a:r>
            <a:r>
              <a:rPr lang="en-US" altLang="zh-TW" dirty="0" err="1" smtClean="0">
                <a:latin typeface="+mj-ea"/>
                <a:ea typeface="+mj-ea"/>
              </a:rPr>
              <a:t>reconstruction_loss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   (</a:t>
            </a:r>
            <a:r>
              <a:rPr lang="zh-TW" altLang="zh-TW" dirty="0">
                <a:latin typeface="+mj-ea"/>
                <a:ea typeface="+mj-ea"/>
              </a:rPr>
              <a:t>比較</a:t>
            </a:r>
            <a:r>
              <a:rPr lang="en-US" altLang="zh-TW" dirty="0" err="1">
                <a:latin typeface="+mj-ea"/>
                <a:ea typeface="+mj-ea"/>
              </a:rPr>
              <a:t>real_image</a:t>
            </a:r>
            <a:r>
              <a:rPr lang="zh-TW" altLang="zh-TW" dirty="0">
                <a:latin typeface="+mj-ea"/>
                <a:ea typeface="+mj-ea"/>
              </a:rPr>
              <a:t>以及</a:t>
            </a:r>
            <a:r>
              <a:rPr lang="en-US" altLang="zh-TW" dirty="0" err="1">
                <a:latin typeface="+mj-ea"/>
                <a:ea typeface="+mj-ea"/>
              </a:rPr>
              <a:t>reconstructed_image</a:t>
            </a:r>
            <a:r>
              <a:rPr lang="en-US" altLang="zh-TW" dirty="0">
                <a:latin typeface="+mj-ea"/>
                <a:ea typeface="+mj-ea"/>
              </a:rPr>
              <a:t>)</a:t>
            </a:r>
            <a:r>
              <a:rPr lang="zh-TW" altLang="zh-TW" dirty="0">
                <a:latin typeface="+mj-ea"/>
                <a:ea typeface="+mj-ea"/>
              </a:rPr>
              <a:t>。</a:t>
            </a:r>
            <a:r>
              <a:rPr lang="en-US" altLang="zh-TW" dirty="0">
                <a:latin typeface="+mj-ea"/>
                <a:ea typeface="+mj-ea"/>
              </a:rPr>
              <a:t/>
            </a:r>
            <a:br>
              <a:rPr lang="en-US" altLang="zh-TW" dirty="0">
                <a:latin typeface="+mj-ea"/>
                <a:ea typeface="+mj-ea"/>
              </a:rPr>
            </a:b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44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295400" y="1747255"/>
            <a:ext cx="9601200" cy="415478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input</a:t>
            </a:r>
            <a:r>
              <a:rPr lang="zh-TW" altLang="zh-TW" dirty="0"/>
              <a:t>共有兩個</a:t>
            </a:r>
            <a:r>
              <a:rPr lang="zh-TW" altLang="zh-TW" dirty="0" smtClean="0"/>
              <a:t>來源</a:t>
            </a:r>
            <a:r>
              <a:rPr lang="en-US" altLang="zh-TW" dirty="0" smtClean="0"/>
              <a:t>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zh-TW" dirty="0" smtClean="0"/>
              <a:t>額外</a:t>
            </a:r>
            <a:r>
              <a:rPr lang="zh-TW" altLang="zh-TW" dirty="0"/>
              <a:t>給的</a:t>
            </a:r>
            <a:r>
              <a:rPr lang="en-US" altLang="zh-TW" dirty="0"/>
              <a:t>real </a:t>
            </a:r>
            <a:r>
              <a:rPr lang="en-US" altLang="zh-TW" dirty="0" smtClean="0"/>
              <a:t>image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TW" dirty="0" smtClean="0"/>
              <a:t>2.Generator </a:t>
            </a:r>
            <a:r>
              <a:rPr lang="en-US" altLang="zh-TW" dirty="0"/>
              <a:t>reconstruct</a:t>
            </a:r>
            <a:r>
              <a:rPr lang="zh-TW" altLang="zh-TW" dirty="0"/>
              <a:t>的</a:t>
            </a:r>
            <a:r>
              <a:rPr lang="en-US" altLang="zh-TW" dirty="0"/>
              <a:t>image(</a:t>
            </a:r>
            <a:r>
              <a:rPr lang="zh-TW" altLang="zh-TW" dirty="0"/>
              <a:t>稱為</a:t>
            </a:r>
            <a:r>
              <a:rPr lang="en-US" altLang="zh-TW" dirty="0"/>
              <a:t>fake </a:t>
            </a:r>
            <a:r>
              <a:rPr lang="en-US" altLang="zh-TW" dirty="0" smtClean="0"/>
              <a:t>image)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Discriminator</a:t>
            </a:r>
            <a:r>
              <a:rPr lang="zh-TW" altLang="zh-TW" dirty="0"/>
              <a:t>試圖辨別</a:t>
            </a:r>
            <a:r>
              <a:rPr lang="en-US" altLang="zh-TW" dirty="0"/>
              <a:t>input</a:t>
            </a:r>
            <a:r>
              <a:rPr lang="zh-TW" altLang="zh-TW" dirty="0"/>
              <a:t>的圖片是否為</a:t>
            </a:r>
            <a:r>
              <a:rPr lang="zh-TW" altLang="zh-TW" dirty="0" smtClean="0"/>
              <a:t>真</a:t>
            </a:r>
            <a:r>
              <a:rPr lang="zh-TW" altLang="en-US" dirty="0" smtClean="0"/>
              <a:t>，</a:t>
            </a:r>
            <a:r>
              <a:rPr lang="en-US" altLang="zh-TW" dirty="0" smtClean="0"/>
              <a:t>true-&gt; </a:t>
            </a:r>
            <a:r>
              <a:rPr lang="en-US" altLang="zh-TW" dirty="0"/>
              <a:t>1</a:t>
            </a:r>
            <a:r>
              <a:rPr lang="zh-TW" altLang="zh-TW" dirty="0" smtClean="0"/>
              <a:t>，</a:t>
            </a:r>
            <a:r>
              <a:rPr lang="en-US" altLang="zh-TW" dirty="0" smtClean="0"/>
              <a:t>fake-&gt; 0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zh-TW" dirty="0" smtClean="0"/>
              <a:t>同時</a:t>
            </a:r>
            <a:r>
              <a:rPr lang="zh-TW" altLang="zh-TW" dirty="0"/>
              <a:t>因為</a:t>
            </a:r>
            <a:r>
              <a:rPr lang="en-US" altLang="zh-TW" dirty="0"/>
              <a:t>GAN</a:t>
            </a:r>
            <a:r>
              <a:rPr lang="zh-TW" altLang="zh-TW" dirty="0"/>
              <a:t>的特性，</a:t>
            </a:r>
            <a:r>
              <a:rPr lang="en-US" altLang="zh-TW" dirty="0"/>
              <a:t>Generator</a:t>
            </a:r>
            <a:r>
              <a:rPr lang="zh-TW" altLang="zh-TW" dirty="0"/>
              <a:t>與</a:t>
            </a:r>
            <a:r>
              <a:rPr lang="en-US" altLang="zh-TW" dirty="0"/>
              <a:t>Discriminator</a:t>
            </a:r>
            <a:r>
              <a:rPr lang="zh-TW" altLang="zh-TW" dirty="0"/>
              <a:t>將互相</a:t>
            </a:r>
            <a:r>
              <a:rPr lang="zh-TW" altLang="zh-TW" dirty="0" smtClean="0"/>
              <a:t>競爭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Generator</a:t>
            </a:r>
            <a:r>
              <a:rPr lang="zh-TW" altLang="zh-TW" dirty="0"/>
              <a:t>試圖騙過</a:t>
            </a:r>
            <a:r>
              <a:rPr lang="en-US" altLang="zh-TW" dirty="0"/>
              <a:t>Discriminator</a:t>
            </a:r>
            <a:r>
              <a:rPr lang="zh-TW" altLang="zh-TW" dirty="0"/>
              <a:t>，而</a:t>
            </a:r>
            <a:r>
              <a:rPr lang="en-US" altLang="zh-TW" dirty="0"/>
              <a:t>Discriminator</a:t>
            </a:r>
            <a:r>
              <a:rPr lang="zh-TW" altLang="zh-TW" dirty="0"/>
              <a:t>則逐漸提升自己的辨識力，因此此處應有</a:t>
            </a:r>
            <a:r>
              <a:rPr lang="en-US" altLang="zh-TW" dirty="0"/>
              <a:t>3</a:t>
            </a:r>
            <a:r>
              <a:rPr lang="zh-TW" altLang="zh-TW" dirty="0"/>
              <a:t>個</a:t>
            </a:r>
            <a:r>
              <a:rPr lang="en-US" altLang="zh-TW" dirty="0" err="1"/>
              <a:t>Loss:Fake_Loss</a:t>
            </a:r>
            <a:r>
              <a:rPr lang="en-US" altLang="zh-TW" dirty="0"/>
              <a:t>(Fake-&gt;0)</a:t>
            </a:r>
            <a:r>
              <a:rPr lang="zh-TW" altLang="zh-TW" dirty="0"/>
              <a:t>、</a:t>
            </a:r>
            <a:r>
              <a:rPr lang="en-US" altLang="zh-TW" dirty="0" err="1"/>
              <a:t>Real_Loss</a:t>
            </a:r>
            <a:r>
              <a:rPr lang="en-US" altLang="zh-TW" dirty="0"/>
              <a:t>(Real-&gt;1)</a:t>
            </a:r>
            <a:r>
              <a:rPr lang="zh-TW" altLang="zh-TW" dirty="0"/>
              <a:t>、</a:t>
            </a:r>
            <a:r>
              <a:rPr lang="en-US" altLang="zh-TW" dirty="0" err="1"/>
              <a:t>Generator_Loss</a:t>
            </a:r>
            <a:r>
              <a:rPr lang="en-US" altLang="zh-TW" dirty="0"/>
              <a:t>(Fake-&gt;1)</a:t>
            </a:r>
            <a:r>
              <a:rPr lang="zh-TW" altLang="zh-TW" dirty="0"/>
              <a:t>，前兩者用來</a:t>
            </a:r>
            <a:r>
              <a:rPr lang="en-US" altLang="zh-TW" dirty="0"/>
              <a:t>update Discriminator</a:t>
            </a:r>
            <a:r>
              <a:rPr lang="zh-TW" altLang="zh-TW" dirty="0"/>
              <a:t>、</a:t>
            </a:r>
            <a:r>
              <a:rPr lang="en-US" altLang="zh-TW" dirty="0"/>
              <a:t>DQ</a:t>
            </a:r>
            <a:r>
              <a:rPr lang="zh-TW" altLang="zh-TW" dirty="0"/>
              <a:t>，後者則用來</a:t>
            </a:r>
            <a:r>
              <a:rPr lang="en-US" altLang="zh-TW" dirty="0"/>
              <a:t>update Generator</a:t>
            </a:r>
            <a:r>
              <a:rPr lang="zh-TW" altLang="zh-TW" dirty="0"/>
              <a:t>。</a:t>
            </a:r>
          </a:p>
        </p:txBody>
      </p:sp>
      <p:pic>
        <p:nvPicPr>
          <p:cNvPr id="7" name="圖片 6" descr="C:\Users\羅宇呈\AppData\Local\Microsoft\Windows\INetCache\Content.Word\35360797_1962680000420616_8575722708426293248_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67" y="642782"/>
            <a:ext cx="4488874" cy="2831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86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5345" y="495540"/>
            <a:ext cx="9601200" cy="1142385"/>
          </a:xfrm>
        </p:spPr>
        <p:txBody>
          <a:bodyPr/>
          <a:lstStyle/>
          <a:p>
            <a:r>
              <a:rPr lang="en-US" altLang="zh-TW" dirty="0" smtClean="0"/>
              <a:t>Q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205345" y="1762299"/>
            <a:ext cx="9691255" cy="40289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Q</a:t>
            </a:r>
            <a:r>
              <a:rPr lang="zh-TW" altLang="zh-TW" dirty="0"/>
              <a:t>的部分則是</a:t>
            </a:r>
            <a:r>
              <a:rPr lang="en-US" altLang="zh-TW" dirty="0" err="1"/>
              <a:t>InfoGAN</a:t>
            </a:r>
            <a:r>
              <a:rPr lang="en-US" altLang="zh-TW" dirty="0"/>
              <a:t> </a:t>
            </a:r>
            <a:r>
              <a:rPr lang="en-US" altLang="zh-TW" dirty="0" smtClean="0"/>
              <a:t> “</a:t>
            </a:r>
            <a:r>
              <a:rPr lang="en-US" altLang="zh-TW" dirty="0"/>
              <a:t>Info”</a:t>
            </a:r>
            <a:r>
              <a:rPr lang="zh-TW" altLang="zh-TW" dirty="0"/>
              <a:t>的部分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reconstructed </a:t>
            </a:r>
            <a:r>
              <a:rPr lang="en-US" altLang="zh-TW" dirty="0"/>
              <a:t>image </a:t>
            </a:r>
            <a:r>
              <a:rPr lang="zh-TW" altLang="zh-TW" dirty="0"/>
              <a:t>經過</a:t>
            </a:r>
            <a:r>
              <a:rPr lang="en-US" altLang="zh-TW" dirty="0"/>
              <a:t>DQ common layer</a:t>
            </a:r>
            <a:r>
              <a:rPr lang="zh-TW" altLang="zh-TW" dirty="0"/>
              <a:t>後同樣會送至此處，此處</a:t>
            </a:r>
            <a:r>
              <a:rPr lang="en-US" altLang="zh-TW" dirty="0"/>
              <a:t>Q</a:t>
            </a:r>
            <a:r>
              <a:rPr lang="zh-TW" altLang="zh-TW" dirty="0"/>
              <a:t>將會猜測</a:t>
            </a:r>
            <a:r>
              <a:rPr lang="en-US" altLang="zh-TW" dirty="0"/>
              <a:t>Generator</a:t>
            </a:r>
            <a:r>
              <a:rPr lang="zh-TW" altLang="zh-TW" dirty="0"/>
              <a:t>是根據甚麼</a:t>
            </a:r>
            <a:r>
              <a:rPr lang="en-US" altLang="zh-TW" dirty="0"/>
              <a:t>C</a:t>
            </a:r>
            <a:r>
              <a:rPr lang="zh-TW" altLang="zh-TW" dirty="0"/>
              <a:t>來</a:t>
            </a:r>
            <a:r>
              <a:rPr lang="en-US" altLang="zh-TW" dirty="0"/>
              <a:t>reconstruct</a:t>
            </a:r>
            <a:r>
              <a:rPr lang="zh-TW" altLang="zh-TW" dirty="0"/>
              <a:t>這張</a:t>
            </a:r>
            <a:r>
              <a:rPr lang="en-US" altLang="zh-TW" dirty="0"/>
              <a:t>image</a:t>
            </a:r>
            <a:r>
              <a:rPr lang="zh-TW" altLang="zh-TW" dirty="0" smtClean="0"/>
              <a:t>的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zh-TW" dirty="0" smtClean="0"/>
              <a:t>因此</a:t>
            </a:r>
            <a:r>
              <a:rPr lang="zh-TW" altLang="zh-TW" dirty="0"/>
              <a:t>此處的</a:t>
            </a:r>
            <a:r>
              <a:rPr lang="en-US" altLang="zh-TW" dirty="0"/>
              <a:t>loss</a:t>
            </a:r>
            <a:r>
              <a:rPr lang="zh-TW" altLang="zh-TW" dirty="0"/>
              <a:t>為</a:t>
            </a:r>
            <a:r>
              <a:rPr lang="en-US" altLang="zh-TW" dirty="0" err="1"/>
              <a:t>C_Loss</a:t>
            </a:r>
            <a:r>
              <a:rPr lang="en-US" altLang="zh-TW" dirty="0"/>
              <a:t>(</a:t>
            </a:r>
            <a:r>
              <a:rPr lang="zh-TW" altLang="zh-TW" dirty="0"/>
              <a:t>比較</a:t>
            </a:r>
            <a:r>
              <a:rPr lang="en-US" altLang="zh-TW" dirty="0"/>
              <a:t>Q</a:t>
            </a:r>
            <a:r>
              <a:rPr lang="zh-TW" altLang="zh-TW" dirty="0"/>
              <a:t>所猜測的</a:t>
            </a:r>
            <a:r>
              <a:rPr lang="en-US" altLang="zh-TW" dirty="0"/>
              <a:t>C</a:t>
            </a:r>
            <a:r>
              <a:rPr lang="zh-TW" altLang="zh-TW" dirty="0"/>
              <a:t>以及實際上</a:t>
            </a:r>
            <a:r>
              <a:rPr lang="en-US" altLang="zh-TW" dirty="0"/>
              <a:t>real image</a:t>
            </a:r>
            <a:r>
              <a:rPr lang="zh-TW" altLang="zh-TW" dirty="0"/>
              <a:t>的</a:t>
            </a:r>
            <a:r>
              <a:rPr lang="en-US" altLang="zh-TW" dirty="0"/>
              <a:t>C)</a:t>
            </a:r>
            <a:r>
              <a:rPr lang="zh-TW" altLang="zh-TW" dirty="0"/>
              <a:t>，並用來</a:t>
            </a:r>
            <a:r>
              <a:rPr lang="en-US" altLang="zh-TW" dirty="0"/>
              <a:t>update DQ</a:t>
            </a:r>
            <a:r>
              <a:rPr lang="zh-TW" altLang="zh-TW" dirty="0"/>
              <a:t>、</a:t>
            </a:r>
            <a:r>
              <a:rPr lang="en-US" altLang="zh-TW" dirty="0"/>
              <a:t>Q</a:t>
            </a:r>
            <a:r>
              <a:rPr lang="zh-TW" altLang="zh-TW" dirty="0"/>
              <a:t>以及</a:t>
            </a:r>
            <a:r>
              <a:rPr lang="en-US" altLang="zh-TW" dirty="0"/>
              <a:t>Generator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224" y="495540"/>
            <a:ext cx="1319293" cy="1798024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8503920" y="1238596"/>
            <a:ext cx="789709" cy="58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418320" y="1067877"/>
            <a:ext cx="245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Homer!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80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3634" y="512166"/>
            <a:ext cx="9601200" cy="114238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/>
              <a:t>(IV)</a:t>
            </a:r>
            <a:r>
              <a:rPr lang="zh-TW" altLang="zh-TW" dirty="0"/>
              <a:t>整體訓練過程</a:t>
            </a:r>
            <a:br>
              <a:rPr lang="zh-TW" altLang="zh-TW" dirty="0"/>
            </a:b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663634" y="1431636"/>
            <a:ext cx="11642931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dirty="0"/>
              <a:t>目前的訓練模式為</a:t>
            </a:r>
            <a:r>
              <a:rPr lang="en-US" altLang="zh-TW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     </a:t>
            </a:r>
            <a:r>
              <a:rPr lang="zh-TW" altLang="zh-TW" dirty="0" smtClean="0"/>
              <a:t>前</a:t>
            </a:r>
            <a:r>
              <a:rPr lang="en-US" altLang="zh-TW" dirty="0"/>
              <a:t>20</a:t>
            </a:r>
            <a:r>
              <a:rPr lang="zh-TW" altLang="zh-TW" dirty="0"/>
              <a:t>個</a:t>
            </a:r>
            <a:r>
              <a:rPr lang="en-US" altLang="zh-TW" dirty="0"/>
              <a:t>Epoch</a:t>
            </a:r>
            <a:r>
              <a:rPr lang="zh-TW" altLang="zh-TW" dirty="0"/>
              <a:t>專門用來訓練</a:t>
            </a:r>
            <a:r>
              <a:rPr lang="en-US" altLang="zh-TW" dirty="0"/>
              <a:t>Encoder</a:t>
            </a:r>
            <a:r>
              <a:rPr lang="zh-TW" altLang="zh-TW" dirty="0"/>
              <a:t>與</a:t>
            </a:r>
            <a:r>
              <a:rPr lang="en-US" altLang="zh-TW" dirty="0"/>
              <a:t>Classifier(</a:t>
            </a:r>
            <a:r>
              <a:rPr lang="zh-TW" altLang="zh-TW" dirty="0"/>
              <a:t>階段</a:t>
            </a:r>
            <a:r>
              <a:rPr lang="en-US" altLang="zh-TW" dirty="0"/>
              <a:t>(II</a:t>
            </a:r>
            <a:r>
              <a:rPr lang="en-US" altLang="zh-TW" dirty="0" smtClean="0"/>
              <a:t>))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     </a:t>
            </a:r>
            <a:r>
              <a:rPr lang="zh-TW" altLang="zh-TW" dirty="0" smtClean="0"/>
              <a:t>後</a:t>
            </a:r>
            <a:r>
              <a:rPr lang="en-US" altLang="zh-TW" dirty="0"/>
              <a:t>50</a:t>
            </a:r>
            <a:r>
              <a:rPr lang="zh-TW" altLang="zh-TW" dirty="0"/>
              <a:t>個</a:t>
            </a:r>
            <a:r>
              <a:rPr lang="en-US" altLang="zh-TW" dirty="0"/>
              <a:t>Epoch</a:t>
            </a:r>
            <a:r>
              <a:rPr lang="zh-TW" altLang="zh-TW" dirty="0"/>
              <a:t>則將後面的</a:t>
            </a:r>
            <a:r>
              <a:rPr lang="en-US" altLang="zh-TW" dirty="0" err="1"/>
              <a:t>InfoGAN</a:t>
            </a:r>
            <a:r>
              <a:rPr lang="zh-TW" altLang="zh-TW" dirty="0"/>
              <a:t>架構加入一起訓練</a:t>
            </a:r>
            <a:r>
              <a:rPr lang="en-US" altLang="zh-TW" dirty="0"/>
              <a:t>(</a:t>
            </a:r>
            <a:r>
              <a:rPr lang="zh-TW" altLang="zh-TW" dirty="0"/>
              <a:t>階段</a:t>
            </a:r>
            <a:r>
              <a:rPr lang="en-US" altLang="zh-TW" dirty="0"/>
              <a:t>(II)+</a:t>
            </a:r>
            <a:r>
              <a:rPr lang="zh-TW" altLang="zh-TW" dirty="0"/>
              <a:t>階段</a:t>
            </a:r>
            <a:r>
              <a:rPr lang="en-US" altLang="zh-TW" dirty="0"/>
              <a:t>(III</a:t>
            </a:r>
            <a:r>
              <a:rPr lang="en-US" altLang="zh-TW" dirty="0" smtClean="0"/>
              <a:t>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dirty="0" smtClean="0"/>
              <a:t>我們</a:t>
            </a:r>
            <a:r>
              <a:rPr lang="zh-TW" altLang="zh-TW" dirty="0"/>
              <a:t>選擇的</a:t>
            </a:r>
            <a:r>
              <a:rPr lang="en-US" altLang="zh-TW" dirty="0"/>
              <a:t>batch size</a:t>
            </a:r>
            <a:r>
              <a:rPr lang="zh-TW" altLang="zh-TW" dirty="0"/>
              <a:t>為固定</a:t>
            </a:r>
            <a:r>
              <a:rPr lang="en-US" altLang="zh-TW" dirty="0"/>
              <a:t>100</a:t>
            </a:r>
            <a:r>
              <a:rPr lang="zh-TW" altLang="zh-TW" dirty="0"/>
              <a:t>，由於每個</a:t>
            </a:r>
            <a:r>
              <a:rPr lang="en-US" altLang="zh-TW" dirty="0"/>
              <a:t>Dataset</a:t>
            </a:r>
            <a:r>
              <a:rPr lang="zh-TW" altLang="zh-TW" dirty="0"/>
              <a:t>的大小不同，</a:t>
            </a:r>
            <a:r>
              <a:rPr lang="en-US" altLang="zh-TW" dirty="0"/>
              <a:t>iteration</a:t>
            </a:r>
            <a:r>
              <a:rPr lang="zh-TW" altLang="zh-TW" dirty="0"/>
              <a:t>的數量也</a:t>
            </a:r>
            <a:r>
              <a:rPr lang="zh-TW" altLang="zh-TW" dirty="0" smtClean="0"/>
              <a:t>不同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dirty="0" smtClean="0"/>
              <a:t>在</a:t>
            </a:r>
            <a:r>
              <a:rPr lang="zh-TW" altLang="zh-TW" dirty="0"/>
              <a:t>每個</a:t>
            </a:r>
            <a:r>
              <a:rPr lang="en-US" altLang="zh-TW" dirty="0"/>
              <a:t>iteration</a:t>
            </a:r>
            <a:r>
              <a:rPr lang="zh-TW" altLang="zh-TW" dirty="0"/>
              <a:t>中，</a:t>
            </a:r>
            <a:r>
              <a:rPr lang="en-US" altLang="zh-TW" dirty="0"/>
              <a:t>Generator</a:t>
            </a:r>
            <a:r>
              <a:rPr lang="zh-TW" altLang="zh-TW" dirty="0"/>
              <a:t>根據兩種不同</a:t>
            </a:r>
            <a:r>
              <a:rPr lang="en-US" altLang="zh-TW" dirty="0"/>
              <a:t>input(E(X)</a:t>
            </a:r>
            <a:r>
              <a:rPr lang="zh-TW" altLang="zh-TW" dirty="0"/>
              <a:t>，</a:t>
            </a:r>
            <a:r>
              <a:rPr lang="en-US" altLang="zh-TW" dirty="0"/>
              <a:t>random sample from Z</a:t>
            </a:r>
            <a:r>
              <a:rPr lang="zh-TW" altLang="zh-TW" dirty="0"/>
              <a:t>、</a:t>
            </a:r>
            <a:r>
              <a:rPr lang="en-US" altLang="zh-TW" dirty="0"/>
              <a:t>C)</a:t>
            </a:r>
            <a:r>
              <a:rPr lang="zh-TW" altLang="zh-TW" dirty="0"/>
              <a:t>而</a:t>
            </a:r>
            <a:r>
              <a:rPr lang="en-US" altLang="zh-TW" dirty="0"/>
              <a:t>update </a:t>
            </a:r>
            <a:r>
              <a:rPr lang="zh-TW" altLang="zh-TW" dirty="0"/>
              <a:t>的次數分別為</a:t>
            </a:r>
            <a:r>
              <a:rPr lang="en-US" altLang="zh-TW" dirty="0" smtClean="0"/>
              <a:t>1:1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    </a:t>
            </a:r>
            <a:r>
              <a:rPr lang="zh-TW" altLang="zh-TW" dirty="0" smtClean="0"/>
              <a:t>之後</a:t>
            </a:r>
            <a:r>
              <a:rPr lang="zh-TW" altLang="zh-TW" dirty="0"/>
              <a:t>再用</a:t>
            </a:r>
            <a:r>
              <a:rPr lang="en-US" altLang="zh-TW" dirty="0"/>
              <a:t>Positive/Negative Pairs update Encoder</a:t>
            </a:r>
            <a:r>
              <a:rPr lang="zh-TW" altLang="zh-TW" dirty="0"/>
              <a:t>和</a:t>
            </a:r>
            <a:r>
              <a:rPr lang="en-US" altLang="zh-TW" dirty="0"/>
              <a:t>Classifier 2</a:t>
            </a:r>
            <a:r>
              <a:rPr lang="zh-TW" altLang="zh-TW" dirty="0" smtClean="0"/>
              <a:t>次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dirty="0" smtClean="0"/>
              <a:t>這</a:t>
            </a:r>
            <a:r>
              <a:rPr lang="zh-TW" altLang="zh-TW" dirty="0"/>
              <a:t>是因為我們從最後的</a:t>
            </a:r>
            <a:r>
              <a:rPr lang="en-US" altLang="zh-TW" dirty="0"/>
              <a:t>t-SNE</a:t>
            </a:r>
            <a:r>
              <a:rPr lang="zh-TW" altLang="zh-TW" dirty="0"/>
              <a:t>圖發現，若只</a:t>
            </a:r>
            <a:r>
              <a:rPr lang="en-US" altLang="zh-TW" dirty="0"/>
              <a:t>update Encoder</a:t>
            </a:r>
            <a:r>
              <a:rPr lang="zh-TW" altLang="zh-TW" dirty="0"/>
              <a:t>和</a:t>
            </a:r>
            <a:r>
              <a:rPr lang="en-US" altLang="zh-TW" dirty="0"/>
              <a:t>Classifier 1</a:t>
            </a:r>
            <a:r>
              <a:rPr lang="zh-TW" altLang="zh-TW" dirty="0"/>
              <a:t>次，分群的效果並不好</a:t>
            </a:r>
            <a:r>
              <a:rPr lang="zh-TW" altLang="zh-TW" dirty="0" smtClean="0"/>
              <a:t>，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     </a:t>
            </a:r>
            <a:r>
              <a:rPr lang="zh-TW" altLang="zh-TW" dirty="0" smtClean="0"/>
              <a:t>因此</a:t>
            </a:r>
            <a:r>
              <a:rPr lang="zh-TW" altLang="zh-TW" dirty="0"/>
              <a:t>選擇</a:t>
            </a:r>
            <a:r>
              <a:rPr lang="en-US" altLang="zh-TW" dirty="0"/>
              <a:t>update 2</a:t>
            </a:r>
            <a:r>
              <a:rPr lang="zh-TW" altLang="zh-TW" dirty="0"/>
              <a:t>次，才有比較漂亮的結果。</a:t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4" name="圖片 3" descr="C:\Users\羅宇呈\AppData\Local\Microsoft\Windows\INetCache\Content.Word\tsne_inner_499_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535" y="0"/>
            <a:ext cx="3940232" cy="2776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7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760008" y="521537"/>
            <a:ext cx="4572000" cy="641350"/>
          </a:xfrm>
        </p:spPr>
        <p:txBody>
          <a:bodyPr/>
          <a:lstStyle/>
          <a:p>
            <a:pPr algn="ctr"/>
            <a:r>
              <a:rPr lang="zh-TW" altLang="en-US" sz="3600" dirty="0" smtClean="0"/>
              <a:t>研究結</a:t>
            </a:r>
            <a:r>
              <a:rPr lang="zh-TW" altLang="en-US" sz="3600" dirty="0"/>
              <a:t>果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sz="half" idx="2"/>
          </p:nvPr>
        </p:nvSpPr>
        <p:spPr>
          <a:xfrm>
            <a:off x="314499" y="1647502"/>
            <a:ext cx="11073938" cy="4969429"/>
          </a:xfrm>
        </p:spPr>
        <p:txBody>
          <a:bodyPr/>
          <a:lstStyle/>
          <a:p>
            <a:r>
              <a:rPr lang="en-US" altLang="zh-TW" dirty="0"/>
              <a:t>(I)T-ARA - DAY BY DAY</a:t>
            </a:r>
            <a:endParaRPr lang="zh-TW" altLang="zh-TW" b="1" dirty="0"/>
          </a:p>
          <a:p>
            <a:pPr marL="0" indent="0">
              <a:buNone/>
            </a:pPr>
            <a:r>
              <a:rPr lang="zh-TW" altLang="zh-TW" dirty="0"/>
              <a:t>網址如下</a:t>
            </a:r>
            <a:r>
              <a:rPr lang="en-US" altLang="zh-TW" dirty="0"/>
              <a:t>:</a:t>
            </a:r>
            <a:endParaRPr lang="zh-TW" altLang="zh-TW" b="1" dirty="0"/>
          </a:p>
          <a:p>
            <a:pPr marL="0" indent="0">
              <a:buNone/>
            </a:pPr>
            <a:r>
              <a:rPr lang="en-US" altLang="zh-TW" u="sng" dirty="0">
                <a:hlinkClick r:id="rId2"/>
              </a:rPr>
              <a:t>https://www.youtube.com/watch?v=-4MlN-imvck</a:t>
            </a:r>
            <a:endParaRPr lang="zh-TW" altLang="zh-TW" dirty="0"/>
          </a:p>
          <a:p>
            <a:pPr lvl="0"/>
            <a:r>
              <a:rPr lang="zh-TW" altLang="zh-TW" dirty="0"/>
              <a:t> </a:t>
            </a:r>
            <a:r>
              <a:rPr lang="en-US" altLang="zh-TW" dirty="0"/>
              <a:t>t-SNE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3074" name="Picture 2" descr="tsne_pre_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92" y="3055532"/>
            <a:ext cx="3868968" cy="2976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 descr="C:\Users\羅宇呈\AppData\Local\Microsoft\Windows\INetCache\Content.Word\tsne_inner_49_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12" y="3055531"/>
            <a:ext cx="4482725" cy="29761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689413" y="421455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階段</a:t>
            </a:r>
            <a:r>
              <a:rPr lang="zh-TW" altLang="en-US" dirty="0"/>
              <a:t>二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144788" y="4214552"/>
            <a:ext cx="461665" cy="11503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階段二</a:t>
            </a:r>
            <a:r>
              <a:rPr lang="en-US" altLang="zh-TW" dirty="0" smtClean="0"/>
              <a:t>+</a:t>
            </a:r>
            <a:r>
              <a:rPr lang="zh-TW" altLang="en-US" dirty="0" smtClean="0"/>
              <a:t>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698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73331" y="648393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</a:t>
            </a:r>
            <a:r>
              <a:rPr lang="zh-TW" altLang="zh-TW" dirty="0"/>
              <a:t>的一維散佈</a:t>
            </a:r>
            <a:r>
              <a:rPr lang="zh-TW" altLang="zh-TW" dirty="0" smtClean="0"/>
              <a:t>圖</a:t>
            </a:r>
            <a:endParaRPr lang="zh-TW" altLang="zh-TW" dirty="0"/>
          </a:p>
        </p:txBody>
      </p:sp>
      <p:pic>
        <p:nvPicPr>
          <p:cNvPr id="4098" name="Picture 2" descr="scatter_c_pre_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8" y="1082949"/>
            <a:ext cx="24765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scatter_c_result_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85" y="1082949"/>
            <a:ext cx="25146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810134" y="2997474"/>
            <a:ext cx="711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/>
              <a:t> 階段</a:t>
            </a:r>
            <a:r>
              <a:rPr lang="en-US" altLang="zh-TW" dirty="0"/>
              <a:t>(II)</a:t>
            </a:r>
            <a:r>
              <a:rPr lang="zh-TW" altLang="zh-TW" dirty="0"/>
              <a:t>的</a:t>
            </a:r>
            <a:r>
              <a:rPr lang="en-US" altLang="zh-TW" dirty="0"/>
              <a:t>C </a:t>
            </a:r>
            <a:r>
              <a:rPr lang="zh-TW" altLang="zh-TW" dirty="0"/>
              <a:t>散佈圖</a:t>
            </a:r>
            <a:r>
              <a:rPr lang="en-US" altLang="zh-TW" dirty="0"/>
              <a:t>			</a:t>
            </a:r>
            <a:r>
              <a:rPr lang="zh-TW" altLang="zh-TW" dirty="0"/>
              <a:t>階段</a:t>
            </a:r>
            <a:r>
              <a:rPr lang="en-US" altLang="zh-TW" dirty="0"/>
              <a:t>(II)+(III)</a:t>
            </a:r>
            <a:r>
              <a:rPr lang="zh-TW" altLang="zh-TW" dirty="0"/>
              <a:t>的</a:t>
            </a:r>
            <a:r>
              <a:rPr lang="en-US" altLang="zh-TW" dirty="0"/>
              <a:t>C</a:t>
            </a:r>
            <a:r>
              <a:rPr lang="zh-TW" altLang="zh-TW" dirty="0"/>
              <a:t>散佈圖</a:t>
            </a:r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68568" y="3478189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Generator reconstruct </a:t>
            </a:r>
            <a:r>
              <a:rPr lang="zh-TW" altLang="zh-TW" dirty="0"/>
              <a:t>的</a:t>
            </a:r>
            <a:r>
              <a:rPr lang="zh-TW" altLang="zh-TW" dirty="0" smtClean="0"/>
              <a:t>圖片</a:t>
            </a:r>
            <a:endParaRPr lang="zh-TW" altLang="en-US" dirty="0"/>
          </a:p>
        </p:txBody>
      </p:sp>
      <p:pic>
        <p:nvPicPr>
          <p:cNvPr id="8" name="圖片 7" descr="C:\Users\羅宇呈\AppData\Local\Microsoft\Windows\INetCache\Content.Word\49_G(E(x)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3979949"/>
            <a:ext cx="5274310" cy="23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C:\Users\羅宇呈\AppData\Local\Microsoft\Windows\INetCache\Content.Word\49_ran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303" y="3979949"/>
            <a:ext cx="5274310" cy="23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2776451" y="628626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TW" dirty="0"/>
              <a:t>G(E(X))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49397" y="6286269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Random sample from Z</a:t>
            </a:r>
            <a:r>
              <a:rPr lang="zh-TW" altLang="zh-TW" dirty="0"/>
              <a:t>、</a:t>
            </a:r>
            <a:r>
              <a:rPr lang="en-US" altLang="zh-TW" dirty="0"/>
              <a:t>C</a:t>
            </a:r>
            <a:r>
              <a:rPr lang="zh-TW" altLang="zh-TW" dirty="0"/>
              <a:t>所產生的圖片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944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74072" y="498764"/>
            <a:ext cx="199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Loss Table</a:t>
            </a:r>
            <a:endParaRPr lang="zh-TW" altLang="en-US" sz="2400" dirty="0"/>
          </a:p>
        </p:txBody>
      </p:sp>
      <p:pic>
        <p:nvPicPr>
          <p:cNvPr id="3" name="圖片 2" descr="C:\Users\羅宇呈\AppData\Local\Microsoft\Windows\INetCache\Content.Word\LOS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23" y="1022466"/>
            <a:ext cx="10206327" cy="5893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1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760008" y="521537"/>
            <a:ext cx="4572000" cy="641350"/>
          </a:xfrm>
        </p:spPr>
        <p:txBody>
          <a:bodyPr/>
          <a:lstStyle/>
          <a:p>
            <a:pPr algn="ctr"/>
            <a:r>
              <a:rPr lang="zh-TW" altLang="en-US" sz="3600" dirty="0" smtClean="0"/>
              <a:t>研究結</a:t>
            </a:r>
            <a:r>
              <a:rPr lang="zh-TW" altLang="en-US" sz="3600" dirty="0"/>
              <a:t>果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sz="half" idx="2"/>
          </p:nvPr>
        </p:nvSpPr>
        <p:spPr>
          <a:xfrm>
            <a:off x="314499" y="1647502"/>
            <a:ext cx="11073938" cy="4969429"/>
          </a:xfrm>
        </p:spPr>
        <p:txBody>
          <a:bodyPr/>
          <a:lstStyle/>
          <a:p>
            <a:r>
              <a:rPr lang="en-US" altLang="zh-TW" dirty="0"/>
              <a:t>(I</a:t>
            </a:r>
            <a:r>
              <a:rPr lang="en-US" altLang="zh-TW" dirty="0" smtClean="0"/>
              <a:t>)</a:t>
            </a:r>
            <a:r>
              <a:rPr lang="en-US" altLang="zh-TW" dirty="0"/>
              <a:t> One Direction - What Makes You Beautiful </a:t>
            </a:r>
            <a:endParaRPr lang="en-US" altLang="zh-TW" dirty="0" smtClean="0"/>
          </a:p>
          <a:p>
            <a:r>
              <a:rPr lang="zh-TW" altLang="zh-TW" dirty="0" smtClean="0"/>
              <a:t>網址</a:t>
            </a:r>
            <a:r>
              <a:rPr lang="zh-TW" altLang="zh-TW" dirty="0"/>
              <a:t>如下</a:t>
            </a:r>
            <a:r>
              <a:rPr lang="en-US" altLang="zh-TW" dirty="0"/>
              <a:t>:</a:t>
            </a:r>
            <a:endParaRPr lang="zh-TW" altLang="zh-TW" b="1" dirty="0"/>
          </a:p>
          <a:p>
            <a:pPr marL="0" indent="0">
              <a:buNone/>
            </a:pPr>
            <a:r>
              <a:rPr lang="en-US" altLang="zh-TW" u="sng" dirty="0" smtClean="0">
                <a:hlinkClick r:id="rId2"/>
              </a:rPr>
              <a:t>    https</a:t>
            </a:r>
            <a:r>
              <a:rPr lang="en-US" altLang="zh-TW" u="sng" dirty="0">
                <a:hlinkClick r:id="rId2"/>
              </a:rPr>
              <a:t>://www.youtube.com/watch?v=QJO3ROT-A4E</a:t>
            </a:r>
            <a:endParaRPr lang="zh-TW" altLang="zh-TW" b="1" dirty="0"/>
          </a:p>
          <a:p>
            <a:pPr lvl="0"/>
            <a:r>
              <a:rPr lang="zh-TW" altLang="zh-TW" dirty="0" smtClean="0"/>
              <a:t> </a:t>
            </a:r>
            <a:r>
              <a:rPr lang="en-US" altLang="zh-TW" dirty="0"/>
              <a:t>t-SNE</a:t>
            </a:r>
            <a:endParaRPr lang="zh-TW" altLang="zh-TW" dirty="0"/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89413" y="421455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階段</a:t>
            </a:r>
            <a:r>
              <a:rPr lang="zh-TW" altLang="en-US" dirty="0"/>
              <a:t>二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144788" y="4214552"/>
            <a:ext cx="461665" cy="11503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階段二</a:t>
            </a:r>
            <a:r>
              <a:rPr lang="en-US" altLang="zh-TW" dirty="0" smtClean="0"/>
              <a:t>+</a:t>
            </a:r>
            <a:r>
              <a:rPr lang="zh-TW" altLang="en-US" dirty="0" smtClean="0"/>
              <a:t>三</a:t>
            </a:r>
            <a:endParaRPr lang="zh-TW" altLang="en-US" dirty="0"/>
          </a:p>
        </p:txBody>
      </p:sp>
      <p:pic>
        <p:nvPicPr>
          <p:cNvPr id="9" name="圖片 8" descr="C:\Users\羅宇呈\AppData\Local\Microsoft\Windows\INetCache\Content.Word\tsne_pre_1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91" y="3515746"/>
            <a:ext cx="3469957" cy="247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 descr="C:\Users\羅宇呈\AppData\Local\Microsoft\Windows\INetCache\Content.Word\tsne_inner_499_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3515746"/>
            <a:ext cx="4164677" cy="2477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41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73331" y="648393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</a:t>
            </a:r>
            <a:r>
              <a:rPr lang="zh-TW" altLang="zh-TW" dirty="0"/>
              <a:t>的一維散佈</a:t>
            </a:r>
            <a:r>
              <a:rPr lang="zh-TW" altLang="zh-TW" dirty="0" smtClean="0"/>
              <a:t>圖</a:t>
            </a:r>
            <a:endParaRPr lang="zh-TW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810134" y="2997474"/>
            <a:ext cx="711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/>
              <a:t> 階段</a:t>
            </a:r>
            <a:r>
              <a:rPr lang="en-US" altLang="zh-TW" dirty="0"/>
              <a:t>(II)</a:t>
            </a:r>
            <a:r>
              <a:rPr lang="zh-TW" altLang="zh-TW" dirty="0"/>
              <a:t>的</a:t>
            </a:r>
            <a:r>
              <a:rPr lang="en-US" altLang="zh-TW" dirty="0"/>
              <a:t>C </a:t>
            </a:r>
            <a:r>
              <a:rPr lang="zh-TW" altLang="zh-TW" dirty="0"/>
              <a:t>散佈圖</a:t>
            </a:r>
            <a:r>
              <a:rPr lang="en-US" altLang="zh-TW" dirty="0"/>
              <a:t>			</a:t>
            </a:r>
            <a:r>
              <a:rPr lang="zh-TW" altLang="zh-TW" dirty="0"/>
              <a:t>階段</a:t>
            </a:r>
            <a:r>
              <a:rPr lang="en-US" altLang="zh-TW" dirty="0"/>
              <a:t>(II)+(III)</a:t>
            </a:r>
            <a:r>
              <a:rPr lang="zh-TW" altLang="zh-TW" dirty="0"/>
              <a:t>的</a:t>
            </a:r>
            <a:r>
              <a:rPr lang="en-US" altLang="zh-TW" dirty="0"/>
              <a:t>C</a:t>
            </a:r>
            <a:r>
              <a:rPr lang="zh-TW" altLang="zh-TW" dirty="0"/>
              <a:t>散佈圖</a:t>
            </a:r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68568" y="3478189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Generator reconstruct </a:t>
            </a:r>
            <a:r>
              <a:rPr lang="zh-TW" altLang="zh-TW" dirty="0"/>
              <a:t>的</a:t>
            </a:r>
            <a:r>
              <a:rPr lang="zh-TW" altLang="zh-TW" dirty="0" smtClean="0"/>
              <a:t>圖片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776451" y="628626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TW" dirty="0"/>
              <a:t>G(E(X))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49397" y="6286269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    Random </a:t>
            </a:r>
            <a:r>
              <a:rPr lang="en-US" altLang="zh-TW" dirty="0"/>
              <a:t>sample from Z</a:t>
            </a:r>
            <a:r>
              <a:rPr lang="zh-TW" altLang="zh-TW" dirty="0"/>
              <a:t>、</a:t>
            </a:r>
            <a:r>
              <a:rPr lang="en-US" altLang="zh-TW" dirty="0"/>
              <a:t>C</a:t>
            </a:r>
            <a:r>
              <a:rPr lang="zh-TW" altLang="zh-TW" dirty="0"/>
              <a:t>所產生的圖片</a:t>
            </a:r>
          </a:p>
          <a:p>
            <a:endParaRPr lang="zh-TW" altLang="en-US" dirty="0"/>
          </a:p>
        </p:txBody>
      </p:sp>
      <p:pic>
        <p:nvPicPr>
          <p:cNvPr id="5122" name="Picture 2" descr="scatter_c_pre_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1100943"/>
            <a:ext cx="25717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 descr="C:\Users\羅宇呈\AppData\Local\Microsoft\Windows\INetCache\Content.Word\scatter_c_result_49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440" y="1113643"/>
            <a:ext cx="2404745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 descr="C:\Users\羅宇呈\AppData\Local\Microsoft\Windows\INetCache\Content.Word\499_G(E(x)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4124520"/>
            <a:ext cx="5274310" cy="198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3" name="Picture 3" descr="499_r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12" y="4124520"/>
            <a:ext cx="5276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96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2385"/>
          </a:xfrm>
        </p:spPr>
        <p:txBody>
          <a:bodyPr rtlCol="0"/>
          <a:lstStyle/>
          <a:p>
            <a:pPr rtl="0"/>
            <a:r>
              <a:rPr lang="zh-TW" altLang="en-US" dirty="0" smtClean="0"/>
              <a:t>研究動機</a:t>
            </a: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4444" y="1379912"/>
            <a:ext cx="11147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近年來，深度學習已然掀起一波科技風潮，至今仍不斷的發展</a:t>
            </a:r>
            <a:r>
              <a:rPr lang="zh-TW" altLang="en-US" dirty="0" smtClean="0"/>
              <a:t>茁壯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伴隨</a:t>
            </a:r>
            <a:r>
              <a:rPr lang="zh-TW" altLang="en-US" dirty="0"/>
              <a:t>著電腦的運算能力增強</a:t>
            </a:r>
            <a:r>
              <a:rPr lang="zh-TW" altLang="en-US" dirty="0" smtClean="0"/>
              <a:t>，以及</a:t>
            </a:r>
            <a:r>
              <a:rPr lang="zh-TW" altLang="en-US" dirty="0"/>
              <a:t>大數據的時代，讓模擬神經網路變的</a:t>
            </a:r>
            <a:r>
              <a:rPr lang="zh-TW" altLang="en-US" dirty="0" smtClean="0"/>
              <a:t>可能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深度</a:t>
            </a:r>
            <a:r>
              <a:rPr lang="zh-TW" altLang="en-US" dirty="0"/>
              <a:t>學習並不受限於領域，相反的</a:t>
            </a:r>
            <a:r>
              <a:rPr lang="zh-TW" altLang="en-US" dirty="0" smtClean="0"/>
              <a:t>，它</a:t>
            </a:r>
            <a:r>
              <a:rPr lang="zh-TW" altLang="en-US" dirty="0"/>
              <a:t>更像是工具，學會使用它，必能在研究或應用上，產生不小的助益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因此</a:t>
            </a:r>
            <a:r>
              <a:rPr lang="zh-TW" altLang="en-US" dirty="0"/>
              <a:t>，我們便打算以深度學習作為專題題目，並試著應用深度學習來解決實際的問題。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74072" y="498764"/>
            <a:ext cx="199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Loss Table</a:t>
            </a:r>
            <a:endParaRPr lang="zh-TW" altLang="en-US" sz="2400" dirty="0"/>
          </a:p>
        </p:txBody>
      </p:sp>
      <p:pic>
        <p:nvPicPr>
          <p:cNvPr id="4" name="圖片 3" descr="C:\Users\羅宇呈\AppData\Local\Microsoft\Windows\INetCache\Content.Word\LOS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53" y="960429"/>
            <a:ext cx="9500697" cy="5664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00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0946" y="0"/>
            <a:ext cx="9601200" cy="1142385"/>
          </a:xfrm>
        </p:spPr>
        <p:txBody>
          <a:bodyPr/>
          <a:lstStyle/>
          <a:p>
            <a:r>
              <a:rPr lang="zh-TW" altLang="en-US" dirty="0" smtClean="0"/>
              <a:t>問題與討論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0946" y="1774152"/>
            <a:ext cx="9601200" cy="46100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 smtClean="0">
                <a:solidFill>
                  <a:schemeClr val="accent1"/>
                </a:solidFill>
              </a:rPr>
              <a:t> </a:t>
            </a:r>
            <a:r>
              <a:rPr lang="en-US" altLang="zh-TW" dirty="0">
                <a:solidFill>
                  <a:schemeClr val="accent1"/>
                </a:solidFill>
              </a:rPr>
              <a:t>1.</a:t>
            </a:r>
            <a:r>
              <a:rPr lang="zh-TW" altLang="zh-TW" dirty="0">
                <a:solidFill>
                  <a:schemeClr val="accent1"/>
                </a:solidFill>
              </a:rPr>
              <a:t>最後的</a:t>
            </a:r>
            <a:r>
              <a:rPr lang="en-US" altLang="zh-TW" dirty="0">
                <a:solidFill>
                  <a:schemeClr val="accent1"/>
                </a:solidFill>
              </a:rPr>
              <a:t>t-SNE</a:t>
            </a:r>
            <a:r>
              <a:rPr lang="zh-TW" altLang="zh-TW" dirty="0">
                <a:solidFill>
                  <a:schemeClr val="accent1"/>
                </a:solidFill>
              </a:rPr>
              <a:t>看不出分群的</a:t>
            </a:r>
            <a:r>
              <a:rPr lang="zh-TW" altLang="zh-TW" dirty="0" smtClean="0">
                <a:solidFill>
                  <a:schemeClr val="accent1"/>
                </a:solidFill>
              </a:rPr>
              <a:t>效果</a:t>
            </a:r>
            <a:endParaRPr lang="en-US" altLang="zh-TW" dirty="0" smtClean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 smtClean="0"/>
              <a:t>A.</a:t>
            </a:r>
            <a:r>
              <a:rPr lang="zh-TW" altLang="zh-TW" sz="1800" dirty="0" smtClean="0"/>
              <a:t>這方面我們還在思考怎麼做，最直接的就是再多</a:t>
            </a:r>
            <a:r>
              <a:rPr lang="en-US" altLang="zh-TW" sz="1800" dirty="0" smtClean="0"/>
              <a:t>update</a:t>
            </a:r>
            <a:r>
              <a:rPr lang="zh-TW" altLang="zh-TW" sz="1800" dirty="0" smtClean="0"/>
              <a:t>幾次，但這樣會讓程式執行時間大幅上升，所以我們猜測應該是</a:t>
            </a:r>
            <a:r>
              <a:rPr lang="en-US" altLang="zh-TW" sz="1800" dirty="0" smtClean="0"/>
              <a:t>parameter</a:t>
            </a:r>
            <a:r>
              <a:rPr lang="zh-TW" altLang="zh-TW" sz="1800" dirty="0" smtClean="0"/>
              <a:t>之間的</a:t>
            </a:r>
            <a:r>
              <a:rPr lang="en-US" altLang="zh-TW" sz="1800" dirty="0" smtClean="0"/>
              <a:t>balance</a:t>
            </a:r>
            <a:r>
              <a:rPr lang="zh-TW" altLang="zh-TW" sz="1800" dirty="0" smtClean="0"/>
              <a:t>沒有做好，所以之後可以將整個</a:t>
            </a:r>
            <a:r>
              <a:rPr lang="en-US" altLang="zh-TW" sz="1800" dirty="0" smtClean="0"/>
              <a:t>model</a:t>
            </a:r>
            <a:r>
              <a:rPr lang="zh-TW" altLang="zh-TW" sz="1800" dirty="0" smtClean="0"/>
              <a:t>拆成</a:t>
            </a:r>
            <a:r>
              <a:rPr lang="en-US" altLang="zh-TW" sz="1800" dirty="0" err="1" smtClean="0"/>
              <a:t>Encoder+Classifier</a:t>
            </a:r>
            <a:r>
              <a:rPr lang="zh-TW" altLang="zh-TW" sz="1800" dirty="0" smtClean="0"/>
              <a:t>和</a:t>
            </a:r>
            <a:r>
              <a:rPr lang="en-US" altLang="zh-TW" sz="1800" dirty="0" err="1" smtClean="0"/>
              <a:t>InfoGAN</a:t>
            </a:r>
            <a:r>
              <a:rPr lang="zh-TW" altLang="zh-TW" sz="1800" dirty="0" smtClean="0"/>
              <a:t>兩個部分去分別找各自最好的</a:t>
            </a:r>
            <a:r>
              <a:rPr lang="en-US" altLang="zh-TW" sz="1800" dirty="0" smtClean="0"/>
              <a:t>performance</a:t>
            </a:r>
            <a:r>
              <a:rPr lang="zh-TW" altLang="zh-TW" sz="1800" dirty="0" smtClean="0"/>
              <a:t>，最終合起來</a:t>
            </a:r>
            <a:r>
              <a:rPr lang="zh-TW" altLang="zh-TW" sz="1800" dirty="0"/>
              <a:t>才能找到比較好的</a:t>
            </a:r>
            <a:r>
              <a:rPr lang="zh-TW" altLang="zh-TW" sz="1800" dirty="0" smtClean="0"/>
              <a:t>結果。</a:t>
            </a:r>
            <a:endParaRPr lang="en-US" altLang="zh-TW" sz="1800" dirty="0" smtClean="0"/>
          </a:p>
          <a:p>
            <a:pPr>
              <a:lnSpc>
                <a:spcPct val="100000"/>
              </a:lnSpc>
            </a:pPr>
            <a:endParaRPr lang="zh-TW" altLang="zh-TW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/>
              <a:t/>
            </a:r>
            <a:br>
              <a:rPr lang="en-US" altLang="zh-TW" sz="1800" dirty="0"/>
            </a:br>
            <a:endParaRPr lang="zh-TW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65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9710" y="673331"/>
            <a:ext cx="78887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2.Generate</a:t>
            </a:r>
            <a:r>
              <a:rPr lang="zh-TW" altLang="zh-TW" dirty="0">
                <a:solidFill>
                  <a:schemeClr val="accent1"/>
                </a:solidFill>
              </a:rPr>
              <a:t>的圖片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A.</a:t>
            </a:r>
            <a:r>
              <a:rPr lang="en-US" altLang="zh-TW" dirty="0"/>
              <a:t> </a:t>
            </a:r>
            <a:r>
              <a:rPr lang="en-US" altLang="zh-TW" dirty="0" err="1"/>
              <a:t>Generater</a:t>
            </a:r>
            <a:r>
              <a:rPr lang="zh-TW" altLang="zh-TW" dirty="0"/>
              <a:t>產生的圖片，雖然已經有人臉以及五官的樣子，但目前看來仍不算太像，我們有發現到</a:t>
            </a:r>
            <a:r>
              <a:rPr lang="en-US" altLang="zh-TW" dirty="0"/>
              <a:t>:</a:t>
            </a:r>
            <a:r>
              <a:rPr lang="zh-TW" altLang="zh-TW" dirty="0"/>
              <a:t>產生的圖片五官線條非常明顯，就像畫了很厚的眼線一般，這可能是我們的</a:t>
            </a:r>
            <a:r>
              <a:rPr lang="en-US" altLang="zh-TW" dirty="0"/>
              <a:t>C</a:t>
            </a:r>
            <a:r>
              <a:rPr lang="zh-TW" altLang="zh-TW" dirty="0"/>
              <a:t>所學到的，同樣也需要多</a:t>
            </a:r>
            <a:r>
              <a:rPr lang="en-US" altLang="zh-TW" dirty="0"/>
              <a:t>tune</a:t>
            </a:r>
            <a:r>
              <a:rPr lang="zh-TW" altLang="zh-TW" dirty="0"/>
              <a:t>一陣子來看看結果</a:t>
            </a:r>
            <a:r>
              <a:rPr lang="zh-TW" altLang="zh-TW" dirty="0" smtClean="0"/>
              <a:t>。</a:t>
            </a:r>
            <a:endParaRPr lang="zh-TW" altLang="zh-TW" dirty="0"/>
          </a:p>
        </p:txBody>
      </p:sp>
      <p:sp>
        <p:nvSpPr>
          <p:cNvPr id="3" name="矩形 2"/>
          <p:cNvSpPr/>
          <p:nvPr/>
        </p:nvSpPr>
        <p:spPr>
          <a:xfrm>
            <a:off x="789710" y="2870663"/>
            <a:ext cx="78887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3.Discriminator</a:t>
            </a:r>
            <a:r>
              <a:rPr lang="zh-TW" altLang="zh-TW" dirty="0">
                <a:solidFill>
                  <a:schemeClr val="accent1"/>
                </a:solidFill>
              </a:rPr>
              <a:t>強過</a:t>
            </a:r>
            <a:r>
              <a:rPr lang="en-US" altLang="zh-TW" dirty="0">
                <a:solidFill>
                  <a:schemeClr val="accent1"/>
                </a:solidFill>
              </a:rPr>
              <a:t>Generator</a:t>
            </a:r>
            <a:r>
              <a:rPr lang="zh-TW" altLang="zh-TW" dirty="0">
                <a:solidFill>
                  <a:schemeClr val="accent1"/>
                </a:solidFill>
              </a:rPr>
              <a:t>、</a:t>
            </a:r>
            <a:r>
              <a:rPr lang="en-US" altLang="zh-TW" dirty="0">
                <a:solidFill>
                  <a:schemeClr val="accent1"/>
                </a:solidFill>
              </a:rPr>
              <a:t>Classifier</a:t>
            </a:r>
            <a:r>
              <a:rPr lang="zh-TW" altLang="zh-TW" dirty="0">
                <a:solidFill>
                  <a:schemeClr val="accent1"/>
                </a:solidFill>
              </a:rPr>
              <a:t>強過</a:t>
            </a:r>
            <a:r>
              <a:rPr lang="en-US" altLang="zh-TW" dirty="0">
                <a:solidFill>
                  <a:schemeClr val="accent1"/>
                </a:solidFill>
              </a:rPr>
              <a:t>Encoder</a:t>
            </a:r>
            <a:endParaRPr lang="zh-TW" altLang="zh-TW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/>
              <a:t>A.</a:t>
            </a:r>
            <a:r>
              <a:rPr lang="zh-TW" altLang="zh-TW" dirty="0" smtClean="0"/>
              <a:t>從</a:t>
            </a:r>
            <a:r>
              <a:rPr lang="zh-TW" altLang="zh-TW" dirty="0"/>
              <a:t>最後的</a:t>
            </a:r>
            <a:r>
              <a:rPr lang="en-US" altLang="zh-TW" dirty="0"/>
              <a:t>loss table</a:t>
            </a:r>
            <a:r>
              <a:rPr lang="zh-TW" altLang="zh-TW" dirty="0"/>
              <a:t>中，我們可以發現這樣的事實，舉例</a:t>
            </a:r>
            <a:r>
              <a:rPr lang="en-US" altLang="zh-TW" dirty="0"/>
              <a:t>:Discriminator</a:t>
            </a:r>
            <a:r>
              <a:rPr lang="zh-TW" altLang="zh-TW" dirty="0"/>
              <a:t>相關的</a:t>
            </a:r>
            <a:r>
              <a:rPr lang="en-US" altLang="zh-TW" dirty="0"/>
              <a:t>loss</a:t>
            </a:r>
            <a:r>
              <a:rPr lang="zh-TW" altLang="zh-TW" dirty="0"/>
              <a:t>不斷下降，代表</a:t>
            </a:r>
            <a:r>
              <a:rPr lang="en-US" altLang="zh-TW" dirty="0"/>
              <a:t>Discriminator</a:t>
            </a:r>
            <a:r>
              <a:rPr lang="zh-TW" altLang="zh-TW" dirty="0"/>
              <a:t>已經進步學得不錯，但</a:t>
            </a:r>
            <a:r>
              <a:rPr lang="en-US" altLang="zh-TW" dirty="0"/>
              <a:t>Generator Loss </a:t>
            </a:r>
            <a:r>
              <a:rPr lang="zh-TW" altLang="zh-TW" dirty="0"/>
              <a:t>卻沒有下降的感覺，我們想到的解法，除了一樣多</a:t>
            </a:r>
            <a:r>
              <a:rPr lang="en-US" altLang="zh-TW" dirty="0"/>
              <a:t>update</a:t>
            </a:r>
            <a:r>
              <a:rPr lang="zh-TW" altLang="zh-TW" dirty="0"/>
              <a:t>幾次，另外一個就是給予</a:t>
            </a:r>
            <a:r>
              <a:rPr lang="en-US" altLang="zh-TW" dirty="0"/>
              <a:t>noisy label:</a:t>
            </a:r>
            <a:r>
              <a:rPr lang="zh-TW" altLang="zh-TW" dirty="0"/>
              <a:t>故意給一些錯的資訊降低學習速度，例如給</a:t>
            </a:r>
            <a:r>
              <a:rPr lang="en-US" altLang="zh-TW" dirty="0"/>
              <a:t>Discriminator fake image</a:t>
            </a:r>
            <a:r>
              <a:rPr lang="zh-TW" altLang="zh-TW" dirty="0"/>
              <a:t>卻說是</a:t>
            </a:r>
            <a:r>
              <a:rPr lang="en-US" altLang="zh-TW" dirty="0"/>
              <a:t>real image</a:t>
            </a:r>
            <a:r>
              <a:rPr lang="zh-TW" altLang="zh-TW" dirty="0"/>
              <a:t>，以此來控制其學習速度。</a:t>
            </a:r>
          </a:p>
        </p:txBody>
      </p:sp>
    </p:spTree>
    <p:extLst>
      <p:ext uri="{BB962C8B-B14F-4D97-AF65-F5344CB8AC3E}">
        <p14:creationId xmlns:p14="http://schemas.microsoft.com/office/powerpoint/2010/main" val="137990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105592" y="2394066"/>
            <a:ext cx="100287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chemeClr val="accent5">
                    <a:lumMod val="50000"/>
                  </a:schemeClr>
                </a:solidFill>
              </a:rPr>
              <a:t>Thanks for your </a:t>
            </a:r>
            <a:r>
              <a:rPr lang="en-US" altLang="zh-TW" sz="6600" dirty="0" smtClean="0">
                <a:solidFill>
                  <a:schemeClr val="accent5">
                    <a:lumMod val="50000"/>
                  </a:schemeClr>
                </a:solidFill>
              </a:rPr>
              <a:t>attention!!</a:t>
            </a:r>
            <a:endParaRPr lang="zh-TW" altLang="en-US" sz="6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4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2385"/>
          </a:xfrm>
        </p:spPr>
        <p:txBody>
          <a:bodyPr/>
          <a:lstStyle/>
          <a:p>
            <a:r>
              <a:rPr lang="zh-TW" altLang="en-US" dirty="0" smtClean="0"/>
              <a:t>研究題目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1367289"/>
            <a:ext cx="11739111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人臉辨識是深度學習的一個應用實例，應用在手機、平板、機場海關等地方，現已</a:t>
            </a:r>
            <a:r>
              <a:rPr lang="zh-TW" altLang="en-US" dirty="0" smtClean="0"/>
              <a:t>不足為奇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我們想到，結合智慧家庭的概念，可將深度學習的概念，應用於家庭監視錄影機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    使</a:t>
            </a:r>
            <a:r>
              <a:rPr lang="zh-TW" altLang="en-US" dirty="0"/>
              <a:t>其</a:t>
            </a:r>
            <a:r>
              <a:rPr lang="zh-TW" altLang="en-US" dirty="0" smtClean="0"/>
              <a:t>能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自動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辨識</a:t>
            </a:r>
            <a:r>
              <a:rPr lang="zh-TW" altLang="en-US" dirty="0"/>
              <a:t>家庭成員，同時，因為監控的人數較少，我們希望我們設計出的演算法，能夠有以下幾個特點</a:t>
            </a:r>
            <a:r>
              <a:rPr lang="en-US" altLang="zh-TW" dirty="0"/>
              <a:t>:</a:t>
            </a:r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相較於大量的人臉集合辨識，我們著重的是家庭監控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zh-TW" altLang="en-US" dirty="0" smtClean="0"/>
              <a:t>   因此</a:t>
            </a:r>
            <a:r>
              <a:rPr lang="zh-TW" altLang="en-US" dirty="0"/>
              <a:t>我們希望提升在相對封閉環境</a:t>
            </a:r>
            <a:r>
              <a:rPr lang="en-US" altLang="zh-TW" dirty="0"/>
              <a:t>(</a:t>
            </a:r>
            <a:r>
              <a:rPr lang="zh-TW" altLang="en-US" dirty="0"/>
              <a:t>獲少量集合</a:t>
            </a:r>
            <a:r>
              <a:rPr lang="en-US" altLang="zh-TW" dirty="0"/>
              <a:t>)</a:t>
            </a:r>
            <a:r>
              <a:rPr lang="zh-TW" altLang="en-US" dirty="0"/>
              <a:t>時的辨識能力、甚至辨識速度。</a:t>
            </a:r>
          </a:p>
          <a:p>
            <a:pPr>
              <a:lnSpc>
                <a:spcPct val="150000"/>
              </a:lnSpc>
            </a:pP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我們</a:t>
            </a:r>
            <a:r>
              <a:rPr lang="zh-TW" altLang="en-US" dirty="0"/>
              <a:t>希望訓練出的模型具有主動式學習的特性，也就是適應變化的能力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zh-TW" altLang="en-US" dirty="0" smtClean="0"/>
              <a:t>    並</a:t>
            </a:r>
            <a:r>
              <a:rPr lang="zh-TW" altLang="en-US" dirty="0"/>
              <a:t>在訓練以後，能夠成功將不同的人分群，或是因應成員的加入而自行產生新的資料群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98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935" y="171344"/>
            <a:ext cx="9601200" cy="1142385"/>
          </a:xfrm>
        </p:spPr>
        <p:txBody>
          <a:bodyPr/>
          <a:lstStyle/>
          <a:p>
            <a:r>
              <a:rPr lang="zh-TW" altLang="en-US" dirty="0" smtClean="0"/>
              <a:t>專題架構圖</a:t>
            </a:r>
            <a:endParaRPr lang="zh-TW" altLang="en-US" dirty="0"/>
          </a:p>
        </p:txBody>
      </p:sp>
      <p:pic>
        <p:nvPicPr>
          <p:cNvPr id="4" name="圖片 3" descr="C:\Users\羅宇呈\AppData\Local\Microsoft\Windows\INetCache\Content.Word\35360797_1962680000420616_8575722708426293248_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9" y="1313728"/>
            <a:ext cx="9859530" cy="4837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1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262" y="356678"/>
            <a:ext cx="9601200" cy="1142385"/>
          </a:xfrm>
        </p:spPr>
        <p:txBody>
          <a:bodyPr/>
          <a:lstStyle/>
          <a:p>
            <a:r>
              <a:rPr lang="zh-TW" altLang="zh-TW" dirty="0"/>
              <a:t>研究過程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7131" y="1499063"/>
            <a:ext cx="9601200" cy="3809999"/>
          </a:xfrm>
        </p:spPr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以下將一步一步介紹架構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    </a:t>
            </a:r>
            <a:r>
              <a:rPr lang="en-US" altLang="zh-TW" dirty="0" smtClean="0"/>
              <a:t>(</a:t>
            </a:r>
            <a:r>
              <a:rPr lang="en-US" altLang="zh-TW" dirty="0"/>
              <a:t>I)</a:t>
            </a:r>
            <a:r>
              <a:rPr lang="zh-TW" altLang="zh-TW" dirty="0"/>
              <a:t>對</a:t>
            </a:r>
            <a:r>
              <a:rPr lang="en-US" altLang="zh-TW" dirty="0"/>
              <a:t>input</a:t>
            </a:r>
            <a:r>
              <a:rPr lang="zh-TW" altLang="zh-TW" dirty="0"/>
              <a:t>進行處理</a:t>
            </a:r>
          </a:p>
          <a:p>
            <a:pPr marL="0" indent="0">
              <a:buNone/>
            </a:pPr>
            <a:r>
              <a:rPr lang="zh-TW" altLang="en-US" dirty="0" smtClean="0"/>
              <a:t>    </a:t>
            </a:r>
            <a:r>
              <a:rPr lang="en-US" altLang="zh-TW" dirty="0" smtClean="0"/>
              <a:t>(II</a:t>
            </a:r>
            <a:r>
              <a:rPr lang="en-US" altLang="zh-TW" dirty="0"/>
              <a:t>)</a:t>
            </a:r>
            <a:r>
              <a:rPr lang="zh-TW" altLang="zh-TW" dirty="0"/>
              <a:t>訓練</a:t>
            </a:r>
            <a:r>
              <a:rPr lang="en-US" altLang="zh-TW" dirty="0"/>
              <a:t>Encoder</a:t>
            </a:r>
            <a:r>
              <a:rPr lang="zh-TW" altLang="zh-TW" dirty="0"/>
              <a:t>、</a:t>
            </a:r>
            <a:r>
              <a:rPr lang="en-US" altLang="zh-TW" dirty="0"/>
              <a:t>Classifier</a:t>
            </a:r>
            <a:endParaRPr lang="zh-TW" altLang="zh-TW" dirty="0"/>
          </a:p>
          <a:p>
            <a:pPr marL="0" indent="0">
              <a:buNone/>
            </a:pPr>
            <a:r>
              <a:rPr lang="zh-TW" altLang="en-US" dirty="0" smtClean="0"/>
              <a:t>    </a:t>
            </a:r>
            <a:r>
              <a:rPr lang="en-US" altLang="zh-TW" dirty="0" smtClean="0"/>
              <a:t>(III</a:t>
            </a:r>
            <a:r>
              <a:rPr lang="en-US" altLang="zh-TW" dirty="0"/>
              <a:t>)</a:t>
            </a:r>
            <a:r>
              <a:rPr lang="zh-TW" altLang="zh-TW" dirty="0"/>
              <a:t>訓練</a:t>
            </a:r>
            <a:r>
              <a:rPr lang="en-US" altLang="zh-TW" dirty="0" err="1"/>
              <a:t>infoGAN</a:t>
            </a:r>
            <a:endParaRPr lang="zh-TW" altLang="zh-TW" dirty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(</a:t>
            </a:r>
            <a:r>
              <a:rPr lang="en-US" altLang="zh-TW" dirty="0"/>
              <a:t>IV)</a:t>
            </a:r>
            <a:r>
              <a:rPr lang="zh-TW" altLang="zh-TW" dirty="0"/>
              <a:t>整體訓練過程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 descr="C:\Users\羅宇呈\AppData\Local\Microsoft\Windows\INetCache\Content.Word\35360797_1962680000420616_8575722708426293248_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66" y="1499063"/>
            <a:ext cx="7249334" cy="4020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002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7007" y="653482"/>
            <a:ext cx="9601200" cy="1142385"/>
          </a:xfrm>
        </p:spPr>
        <p:txBody>
          <a:bodyPr/>
          <a:lstStyle/>
          <a:p>
            <a:r>
              <a:rPr lang="en-US" altLang="zh-TW" dirty="0"/>
              <a:t>(I)</a:t>
            </a:r>
            <a:r>
              <a:rPr lang="zh-TW" altLang="zh-TW" dirty="0"/>
              <a:t>對</a:t>
            </a:r>
            <a:r>
              <a:rPr lang="en-US" altLang="zh-TW" dirty="0"/>
              <a:t>input</a:t>
            </a:r>
            <a:r>
              <a:rPr lang="zh-TW" altLang="zh-TW" dirty="0"/>
              <a:t>進行處理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7007" y="1886990"/>
            <a:ext cx="9957262" cy="4078778"/>
          </a:xfrm>
        </p:spPr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Input : video(</a:t>
            </a:r>
            <a:r>
              <a:rPr lang="zh-TW" altLang="zh-TW" dirty="0" smtClean="0"/>
              <a:t>攝影機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Video -&gt; frame</a:t>
            </a:r>
          </a:p>
          <a:p>
            <a:r>
              <a:rPr lang="zh-TW" altLang="en-US" dirty="0"/>
              <a:t>利用</a:t>
            </a:r>
            <a:r>
              <a:rPr lang="en-US" altLang="zh-TW" dirty="0" smtClean="0"/>
              <a:t>face </a:t>
            </a:r>
            <a:r>
              <a:rPr lang="en-US" altLang="zh-TW" dirty="0"/>
              <a:t>detection</a:t>
            </a:r>
            <a:r>
              <a:rPr lang="zh-TW" altLang="zh-TW" dirty="0"/>
              <a:t>的方式，</a:t>
            </a:r>
            <a:r>
              <a:rPr lang="zh-TW" altLang="zh-TW" dirty="0" smtClean="0"/>
              <a:t>找出</a:t>
            </a:r>
            <a:r>
              <a:rPr lang="en-US" altLang="zh-TW" dirty="0" smtClean="0"/>
              <a:t>frame</a:t>
            </a:r>
            <a:r>
              <a:rPr lang="zh-TW" altLang="zh-TW" dirty="0"/>
              <a:t>中所有的人臉並切下，同時記錄這些人臉所屬的</a:t>
            </a:r>
            <a:r>
              <a:rPr lang="en-US" altLang="zh-TW" dirty="0" smtClean="0"/>
              <a:t>frame</a:t>
            </a:r>
            <a:endParaRPr lang="en-US" altLang="zh-TW" dirty="0"/>
          </a:p>
          <a:p>
            <a:r>
              <a:rPr lang="zh-TW" altLang="zh-TW" dirty="0" smtClean="0"/>
              <a:t>至此</a:t>
            </a:r>
            <a:r>
              <a:rPr lang="zh-TW" altLang="zh-TW" dirty="0"/>
              <a:t>，我們建立一個由人臉組成的</a:t>
            </a:r>
            <a:r>
              <a:rPr lang="en-US" altLang="zh-TW" dirty="0"/>
              <a:t>dataset</a:t>
            </a:r>
            <a:r>
              <a:rPr lang="zh-TW" altLang="zh-TW" dirty="0"/>
              <a:t>，並擁有其</a:t>
            </a:r>
            <a:r>
              <a:rPr lang="en-US" altLang="zh-TW" dirty="0"/>
              <a:t>frame</a:t>
            </a:r>
            <a:r>
              <a:rPr lang="zh-TW" altLang="zh-TW" dirty="0"/>
              <a:t>資訊。</a:t>
            </a:r>
          </a:p>
          <a:p>
            <a:endParaRPr lang="zh-TW" altLang="en-US" dirty="0"/>
          </a:p>
        </p:txBody>
      </p:sp>
      <p:pic>
        <p:nvPicPr>
          <p:cNvPr id="1026" name="Picture 2" descr="ãface detectio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786" y="735374"/>
            <a:ext cx="4597483" cy="230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1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5320" y="719984"/>
            <a:ext cx="9601200" cy="1142385"/>
          </a:xfrm>
        </p:spPr>
        <p:txBody>
          <a:bodyPr/>
          <a:lstStyle/>
          <a:p>
            <a:r>
              <a:rPr lang="en-US" altLang="zh-TW" dirty="0"/>
              <a:t>(II)</a:t>
            </a:r>
            <a:r>
              <a:rPr lang="zh-TW" altLang="zh-TW" dirty="0"/>
              <a:t>訓練</a:t>
            </a:r>
            <a:r>
              <a:rPr lang="en-US" altLang="zh-TW" dirty="0"/>
              <a:t>Encoder</a:t>
            </a:r>
            <a:r>
              <a:rPr lang="zh-TW" altLang="zh-TW" dirty="0"/>
              <a:t>、</a:t>
            </a:r>
            <a:r>
              <a:rPr lang="en-US" altLang="zh-TW" dirty="0"/>
              <a:t>Classifier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5320" y="1484899"/>
            <a:ext cx="10131829" cy="424503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TW" sz="1600" dirty="0" smtClean="0"/>
              <a:t>Encoder:</a:t>
            </a:r>
            <a:r>
              <a:rPr lang="zh-TW" altLang="zh-TW" sz="1600" dirty="0"/>
              <a:t>從人臉中分離出帶有</a:t>
            </a:r>
            <a:r>
              <a:rPr lang="en-US" altLang="zh-TW" sz="1600" dirty="0"/>
              <a:t>ID(Identity)</a:t>
            </a:r>
            <a:r>
              <a:rPr lang="zh-TW" altLang="zh-TW" sz="1600" dirty="0"/>
              <a:t>的資訊</a:t>
            </a:r>
            <a:endParaRPr lang="en-US" altLang="zh-TW" sz="16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1600" dirty="0" smtClean="0"/>
              <a:t>     將</a:t>
            </a:r>
            <a:r>
              <a:rPr lang="en-US" altLang="zh-TW" sz="1600" dirty="0" smtClean="0"/>
              <a:t>input</a:t>
            </a:r>
            <a:r>
              <a:rPr lang="zh-TW" altLang="zh-TW" sz="1600" dirty="0"/>
              <a:t>的人臉圖片，</a:t>
            </a:r>
            <a:r>
              <a:rPr lang="en-US" altLang="zh-TW" sz="1600" dirty="0"/>
              <a:t>encode</a:t>
            </a:r>
            <a:r>
              <a:rPr lang="zh-TW" altLang="zh-TW" sz="1600" dirty="0"/>
              <a:t>成</a:t>
            </a:r>
            <a:r>
              <a:rPr lang="en-US" altLang="zh-TW" sz="1600" dirty="0"/>
              <a:t>face feature</a:t>
            </a:r>
            <a:r>
              <a:rPr lang="zh-TW" altLang="zh-TW" sz="1600" dirty="0"/>
              <a:t>並投射在</a:t>
            </a:r>
            <a:r>
              <a:rPr lang="en-US" altLang="zh-TW" sz="1600" dirty="0"/>
              <a:t>latent space</a:t>
            </a:r>
            <a:r>
              <a:rPr lang="zh-TW" altLang="zh-TW" sz="1600" dirty="0"/>
              <a:t>上，並利用</a:t>
            </a:r>
            <a:r>
              <a:rPr lang="en-US" altLang="zh-TW" sz="1600" dirty="0"/>
              <a:t>disentanglement</a:t>
            </a:r>
            <a:r>
              <a:rPr lang="zh-TW" altLang="zh-TW" sz="1600" dirty="0" smtClean="0"/>
              <a:t>的</a:t>
            </a:r>
            <a:r>
              <a:rPr lang="zh-TW" altLang="en-US" sz="1600" dirty="0" smtClean="0"/>
              <a:t>  </a:t>
            </a:r>
            <a:r>
              <a:rPr lang="zh-TW" altLang="zh-TW" sz="1600" dirty="0" smtClean="0"/>
              <a:t>方式</a:t>
            </a:r>
            <a:r>
              <a:rPr lang="zh-TW" altLang="zh-TW" sz="1600" dirty="0"/>
              <a:t>，</a:t>
            </a:r>
            <a:r>
              <a:rPr lang="zh-TW" altLang="zh-TW" sz="1600" dirty="0" smtClean="0"/>
              <a:t>將</a:t>
            </a:r>
            <a:r>
              <a:rPr lang="zh-TW" altLang="en-US" sz="1600" dirty="0" smtClean="0"/>
              <a:t>        </a:t>
            </a:r>
            <a:r>
              <a:rPr lang="en-US" altLang="zh-TW" sz="1600" dirty="0" smtClean="0"/>
              <a:t>encode</a:t>
            </a:r>
            <a:r>
              <a:rPr lang="zh-TW" altLang="zh-TW" sz="1600" dirty="0"/>
              <a:t>的結果變成一個</a:t>
            </a:r>
            <a:r>
              <a:rPr lang="en-US" altLang="zh-TW" sz="1600" dirty="0"/>
              <a:t>C+Z</a:t>
            </a:r>
            <a:r>
              <a:rPr lang="zh-TW" altLang="zh-TW" sz="1600" dirty="0"/>
              <a:t>的</a:t>
            </a:r>
            <a:r>
              <a:rPr lang="en-US" altLang="zh-TW" sz="1600" dirty="0" smtClean="0"/>
              <a:t>vector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1600" dirty="0" smtClean="0"/>
              <a:t> </a:t>
            </a:r>
            <a:r>
              <a:rPr lang="zh-TW" altLang="en-US" sz="1600" dirty="0" smtClean="0"/>
              <a:t>    </a:t>
            </a:r>
            <a:r>
              <a:rPr lang="en-US" altLang="zh-TW" sz="1600" dirty="0" smtClean="0"/>
              <a:t>C</a:t>
            </a:r>
            <a:r>
              <a:rPr lang="zh-TW" altLang="zh-TW" sz="1600" dirty="0"/>
              <a:t>代表我們要的</a:t>
            </a:r>
            <a:r>
              <a:rPr lang="en-US" altLang="zh-TW" sz="1600" dirty="0"/>
              <a:t>ID</a:t>
            </a:r>
            <a:r>
              <a:rPr lang="zh-TW" altLang="zh-TW" sz="1600" dirty="0"/>
              <a:t>資訊，</a:t>
            </a:r>
            <a:r>
              <a:rPr lang="en-US" altLang="zh-TW" sz="1600" dirty="0"/>
              <a:t>Z</a:t>
            </a:r>
            <a:r>
              <a:rPr lang="zh-TW" altLang="zh-TW" sz="1600" dirty="0"/>
              <a:t>則代表不包含</a:t>
            </a:r>
            <a:r>
              <a:rPr lang="en-US" altLang="zh-TW" sz="1600" dirty="0"/>
              <a:t>ID</a:t>
            </a:r>
            <a:r>
              <a:rPr lang="zh-TW" altLang="zh-TW" sz="1600" dirty="0"/>
              <a:t>的其他資訊，此處，我們設</a:t>
            </a:r>
            <a:r>
              <a:rPr lang="en-US" altLang="zh-TW" sz="1600" dirty="0"/>
              <a:t>C=1</a:t>
            </a:r>
            <a:r>
              <a:rPr lang="zh-TW" altLang="zh-TW" sz="1600" dirty="0"/>
              <a:t>維，</a:t>
            </a:r>
            <a:r>
              <a:rPr lang="en-US" altLang="zh-TW" sz="1600" dirty="0"/>
              <a:t>Z=19</a:t>
            </a:r>
            <a:r>
              <a:rPr lang="zh-TW" altLang="zh-TW" sz="1600" dirty="0" smtClean="0"/>
              <a:t>維</a:t>
            </a:r>
            <a:endParaRPr lang="en-US" altLang="zh-TW" sz="1600" dirty="0" smtClean="0"/>
          </a:p>
          <a:p>
            <a:pPr>
              <a:lnSpc>
                <a:spcPct val="200000"/>
              </a:lnSpc>
            </a:pPr>
            <a:r>
              <a:rPr lang="zh-TW" altLang="zh-TW" sz="1600" dirty="0"/>
              <a:t>我們期望</a:t>
            </a:r>
            <a:r>
              <a:rPr lang="en-US" altLang="zh-TW" sz="1600" dirty="0"/>
              <a:t>C+Z</a:t>
            </a:r>
            <a:r>
              <a:rPr lang="zh-TW" altLang="zh-TW" sz="1600" dirty="0"/>
              <a:t>在</a:t>
            </a:r>
            <a:r>
              <a:rPr lang="en-US" altLang="zh-TW" sz="1600" dirty="0"/>
              <a:t>latent space</a:t>
            </a:r>
            <a:r>
              <a:rPr lang="zh-TW" altLang="zh-TW" sz="1600" dirty="0"/>
              <a:t>會有根據</a:t>
            </a:r>
            <a:r>
              <a:rPr lang="en-US" altLang="zh-TW" sz="1600" dirty="0"/>
              <a:t>C cluster</a:t>
            </a:r>
            <a:r>
              <a:rPr lang="zh-TW" altLang="zh-TW" sz="1600" dirty="0"/>
              <a:t>的</a:t>
            </a:r>
            <a:r>
              <a:rPr lang="zh-TW" altLang="zh-TW" sz="1600" dirty="0" smtClean="0"/>
              <a:t>現象</a:t>
            </a:r>
            <a:r>
              <a:rPr lang="en-US" altLang="zh-TW" sz="1600" dirty="0" smtClean="0"/>
              <a:t>-&gt;</a:t>
            </a:r>
            <a:r>
              <a:rPr lang="zh-TW" altLang="zh-TW" sz="1600" dirty="0" smtClean="0"/>
              <a:t>利用</a:t>
            </a:r>
            <a:r>
              <a:rPr lang="en-US" altLang="zh-TW" sz="1600" dirty="0"/>
              <a:t>Metric Learning</a:t>
            </a:r>
            <a:r>
              <a:rPr lang="zh-TW" altLang="zh-TW" sz="1600" dirty="0"/>
              <a:t>的想法，把相同</a:t>
            </a:r>
            <a:r>
              <a:rPr lang="en-US" altLang="zh-TW" sz="1600" dirty="0"/>
              <a:t>C</a:t>
            </a:r>
            <a:r>
              <a:rPr lang="zh-TW" altLang="zh-TW" sz="1600" dirty="0"/>
              <a:t>的兩張圖片稱為</a:t>
            </a:r>
            <a:r>
              <a:rPr lang="en-US" altLang="zh-TW" sz="1600" dirty="0"/>
              <a:t>positive pair</a:t>
            </a:r>
            <a:r>
              <a:rPr lang="zh-TW" altLang="zh-TW" sz="1600" dirty="0"/>
              <a:t>，反之則稱為</a:t>
            </a:r>
            <a:r>
              <a:rPr lang="en-US" altLang="zh-TW" sz="1600" dirty="0"/>
              <a:t>negative pairs</a:t>
            </a:r>
            <a:r>
              <a:rPr lang="zh-TW" altLang="zh-TW" sz="1600" dirty="0"/>
              <a:t>，利用</a:t>
            </a:r>
            <a:r>
              <a:rPr lang="en-US" altLang="zh-TW" sz="1600" dirty="0"/>
              <a:t>contrastive loss</a:t>
            </a:r>
            <a:r>
              <a:rPr lang="zh-TW" altLang="zh-TW" sz="1600" dirty="0"/>
              <a:t>，讓</a:t>
            </a:r>
            <a:r>
              <a:rPr lang="en-US" altLang="zh-TW" sz="1600" dirty="0"/>
              <a:t>positive pairs</a:t>
            </a:r>
            <a:r>
              <a:rPr lang="zh-TW" altLang="zh-TW" sz="1600" dirty="0"/>
              <a:t>更靠近，</a:t>
            </a:r>
            <a:r>
              <a:rPr lang="en-US" altLang="zh-TW" sz="1600" dirty="0"/>
              <a:t>negative pairs</a:t>
            </a:r>
            <a:r>
              <a:rPr lang="zh-TW" altLang="zh-TW" sz="1600" dirty="0"/>
              <a:t>更遠，以達到</a:t>
            </a:r>
            <a:r>
              <a:rPr lang="en-US" altLang="zh-TW" sz="1600" dirty="0"/>
              <a:t>cluster</a:t>
            </a:r>
            <a:r>
              <a:rPr lang="zh-TW" altLang="zh-TW" sz="1600" dirty="0"/>
              <a:t>的效果。</a:t>
            </a:r>
            <a:endParaRPr lang="en-US" altLang="zh-TW" sz="16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1600" dirty="0" smtClean="0"/>
              <a:t>			   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zh-TW" sz="1600" dirty="0" smtClean="0"/>
          </a:p>
          <a:p>
            <a:pPr>
              <a:lnSpc>
                <a:spcPct val="200000"/>
              </a:lnSpc>
            </a:pPr>
            <a:endParaRPr lang="en-US" altLang="zh-TW" sz="16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1600" dirty="0" smtClean="0"/>
              <a:t>   </a:t>
            </a:r>
            <a:endParaRPr lang="zh-TW" altLang="en-US" sz="1600" dirty="0"/>
          </a:p>
        </p:txBody>
      </p:sp>
      <p:pic>
        <p:nvPicPr>
          <p:cNvPr id="2050" name="Picture 2" descr="ãface featur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62" y="360006"/>
            <a:ext cx="2486802" cy="186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tsne_pre_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89" y="108066"/>
            <a:ext cx="3036639" cy="233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506" y="2971812"/>
            <a:ext cx="1674494" cy="304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zh-TW" dirty="0" smtClean="0">
                <a:latin typeface="+mj-ea"/>
                <a:ea typeface="+mj-ea"/>
              </a:rPr>
              <a:t>顧名思義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zh-TW" altLang="zh-TW" dirty="0" smtClean="0">
                <a:latin typeface="+mj-ea"/>
                <a:ea typeface="+mj-ea"/>
              </a:rPr>
              <a:t>為</a:t>
            </a:r>
            <a:r>
              <a:rPr lang="zh-TW" altLang="zh-TW" dirty="0">
                <a:latin typeface="+mj-ea"/>
                <a:ea typeface="+mj-ea"/>
              </a:rPr>
              <a:t>辨別</a:t>
            </a:r>
            <a:r>
              <a:rPr lang="en-US" altLang="zh-TW" dirty="0">
                <a:latin typeface="+mj-ea"/>
                <a:ea typeface="+mj-ea"/>
              </a:rPr>
              <a:t>input</a:t>
            </a:r>
            <a:r>
              <a:rPr lang="zh-TW" altLang="zh-TW" dirty="0">
                <a:latin typeface="+mj-ea"/>
                <a:ea typeface="+mj-ea"/>
              </a:rPr>
              <a:t>的兩張圖片是否為同一個人</a:t>
            </a:r>
            <a:r>
              <a:rPr lang="en-US" altLang="zh-TW" dirty="0">
                <a:latin typeface="+mj-ea"/>
                <a:ea typeface="+mj-ea"/>
              </a:rPr>
              <a:t>(C</a:t>
            </a:r>
            <a:r>
              <a:rPr lang="zh-TW" altLang="zh-TW" dirty="0">
                <a:latin typeface="+mj-ea"/>
                <a:ea typeface="+mj-ea"/>
              </a:rPr>
              <a:t>相同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endParaRPr lang="en-US" altLang="zh-TW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zh-TW" dirty="0" smtClean="0">
                <a:latin typeface="+mj-ea"/>
                <a:ea typeface="+mj-ea"/>
              </a:rPr>
              <a:t>用來</a:t>
            </a:r>
            <a:r>
              <a:rPr lang="zh-TW" altLang="zh-TW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Encoder</a:t>
            </a:r>
            <a:r>
              <a:rPr lang="zh-TW" altLang="zh-TW" dirty="0">
                <a:latin typeface="+mj-ea"/>
                <a:ea typeface="+mj-ea"/>
              </a:rPr>
              <a:t>達到對抗</a:t>
            </a:r>
            <a:r>
              <a:rPr lang="en-US" altLang="zh-TW" dirty="0">
                <a:latin typeface="+mj-ea"/>
                <a:ea typeface="+mj-ea"/>
              </a:rPr>
              <a:t>(adversarial)</a:t>
            </a:r>
            <a:r>
              <a:rPr lang="zh-TW" altLang="zh-TW" dirty="0">
                <a:latin typeface="+mj-ea"/>
                <a:ea typeface="+mj-ea"/>
              </a:rPr>
              <a:t>的效果</a:t>
            </a:r>
            <a:r>
              <a:rPr lang="zh-TW" altLang="zh-TW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+mj-ea"/>
                <a:ea typeface="+mj-ea"/>
              </a:rPr>
              <a:t>Classifier</a:t>
            </a:r>
            <a:r>
              <a:rPr lang="zh-TW" altLang="zh-TW" dirty="0">
                <a:latin typeface="+mj-ea"/>
                <a:ea typeface="+mj-ea"/>
              </a:rPr>
              <a:t>的</a:t>
            </a:r>
            <a:r>
              <a:rPr lang="en-US" altLang="zh-TW" dirty="0">
                <a:latin typeface="+mj-ea"/>
                <a:ea typeface="+mj-ea"/>
              </a:rPr>
              <a:t>Input</a:t>
            </a:r>
            <a:r>
              <a:rPr lang="zh-TW" altLang="zh-TW" dirty="0">
                <a:latin typeface="+mj-ea"/>
                <a:ea typeface="+mj-ea"/>
              </a:rPr>
              <a:t>為兩張圖片的</a:t>
            </a:r>
            <a:r>
              <a:rPr lang="en-US" altLang="zh-TW" dirty="0">
                <a:latin typeface="+mj-ea"/>
                <a:ea typeface="+mj-ea"/>
              </a:rPr>
              <a:t>Z</a:t>
            </a:r>
            <a:r>
              <a:rPr lang="zh-TW" altLang="zh-TW" dirty="0">
                <a:latin typeface="+mj-ea"/>
                <a:ea typeface="+mj-ea"/>
              </a:rPr>
              <a:t>，因為</a:t>
            </a:r>
            <a:r>
              <a:rPr lang="en-US" altLang="zh-TW" dirty="0" smtClean="0">
                <a:latin typeface="+mj-ea"/>
                <a:ea typeface="+mj-ea"/>
              </a:rPr>
              <a:t>Z</a:t>
            </a:r>
            <a:r>
              <a:rPr lang="zh-TW" altLang="zh-TW" dirty="0" smtClean="0">
                <a:latin typeface="+mj-ea"/>
                <a:ea typeface="+mj-ea"/>
              </a:rPr>
              <a:t>不</a:t>
            </a:r>
            <a:r>
              <a:rPr lang="zh-TW" altLang="zh-TW" dirty="0">
                <a:latin typeface="+mj-ea"/>
                <a:ea typeface="+mj-ea"/>
              </a:rPr>
              <a:t>含</a:t>
            </a:r>
            <a:r>
              <a:rPr lang="en-US" altLang="zh-TW" dirty="0">
                <a:latin typeface="+mj-ea"/>
                <a:ea typeface="+mj-ea"/>
              </a:rPr>
              <a:t>ID</a:t>
            </a:r>
            <a:r>
              <a:rPr lang="zh-TW" altLang="zh-TW" dirty="0">
                <a:latin typeface="+mj-ea"/>
                <a:ea typeface="+mj-ea"/>
              </a:rPr>
              <a:t>資訊，因此理論上，當</a:t>
            </a:r>
            <a:r>
              <a:rPr lang="en-US" altLang="zh-TW" dirty="0">
                <a:latin typeface="+mj-ea"/>
                <a:ea typeface="+mj-ea"/>
              </a:rPr>
              <a:t>Classifier</a:t>
            </a:r>
            <a:r>
              <a:rPr lang="zh-TW" altLang="zh-TW" dirty="0">
                <a:latin typeface="+mj-ea"/>
                <a:ea typeface="+mj-ea"/>
              </a:rPr>
              <a:t>接收到</a:t>
            </a:r>
            <a:r>
              <a:rPr lang="en-US" altLang="zh-TW" dirty="0">
                <a:latin typeface="+mj-ea"/>
                <a:ea typeface="+mj-ea"/>
              </a:rPr>
              <a:t>Input</a:t>
            </a:r>
            <a:r>
              <a:rPr lang="zh-TW" altLang="zh-TW" dirty="0">
                <a:latin typeface="+mj-ea"/>
                <a:ea typeface="+mj-ea"/>
              </a:rPr>
              <a:t>時，應該要無法</a:t>
            </a:r>
            <a:r>
              <a:rPr lang="zh-TW" altLang="zh-TW" dirty="0" smtClean="0">
                <a:latin typeface="+mj-ea"/>
                <a:ea typeface="+mj-ea"/>
              </a:rPr>
              <a:t>辨別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+mj-ea"/>
                <a:ea typeface="+mj-ea"/>
              </a:rPr>
              <a:t>Encoder</a:t>
            </a:r>
            <a:r>
              <a:rPr lang="zh-TW" altLang="zh-TW" dirty="0">
                <a:latin typeface="+mj-ea"/>
                <a:ea typeface="+mj-ea"/>
              </a:rPr>
              <a:t>期望能夠將圖片的</a:t>
            </a:r>
            <a:r>
              <a:rPr lang="en-US" altLang="zh-TW" dirty="0">
                <a:latin typeface="+mj-ea"/>
                <a:ea typeface="+mj-ea"/>
              </a:rPr>
              <a:t>ID</a:t>
            </a:r>
            <a:r>
              <a:rPr lang="zh-TW" altLang="zh-TW" dirty="0">
                <a:latin typeface="+mj-ea"/>
                <a:ea typeface="+mj-ea"/>
              </a:rPr>
              <a:t>資訊分離出來成</a:t>
            </a:r>
            <a:r>
              <a:rPr lang="en-US" altLang="zh-TW" dirty="0">
                <a:latin typeface="+mj-ea"/>
                <a:ea typeface="+mj-ea"/>
              </a:rPr>
              <a:t>C</a:t>
            </a:r>
            <a:r>
              <a:rPr lang="zh-TW" altLang="zh-TW" dirty="0">
                <a:latin typeface="+mj-ea"/>
                <a:ea typeface="+mj-ea"/>
              </a:rPr>
              <a:t>，其餘為</a:t>
            </a:r>
            <a:r>
              <a:rPr lang="en-US" altLang="zh-TW" dirty="0">
                <a:latin typeface="+mj-ea"/>
                <a:ea typeface="+mj-ea"/>
              </a:rPr>
              <a:t>Z</a:t>
            </a:r>
            <a:r>
              <a:rPr lang="zh-TW" altLang="zh-TW" dirty="0">
                <a:latin typeface="+mj-ea"/>
                <a:ea typeface="+mj-ea"/>
              </a:rPr>
              <a:t>；</a:t>
            </a:r>
            <a:r>
              <a:rPr lang="en-US" altLang="zh-TW" dirty="0">
                <a:latin typeface="+mj-ea"/>
                <a:ea typeface="+mj-ea"/>
              </a:rPr>
              <a:t>Classifier</a:t>
            </a:r>
            <a:r>
              <a:rPr lang="zh-TW" altLang="zh-TW" dirty="0">
                <a:latin typeface="+mj-ea"/>
                <a:ea typeface="+mj-ea"/>
              </a:rPr>
              <a:t>則期望從兩張圖片的</a:t>
            </a:r>
            <a:r>
              <a:rPr lang="en-US" altLang="zh-TW" dirty="0">
                <a:latin typeface="+mj-ea"/>
                <a:ea typeface="+mj-ea"/>
              </a:rPr>
              <a:t>Z</a:t>
            </a:r>
            <a:r>
              <a:rPr lang="zh-TW" altLang="zh-TW" dirty="0">
                <a:latin typeface="+mj-ea"/>
                <a:ea typeface="+mj-ea"/>
              </a:rPr>
              <a:t>中辨別圖片，因而形成相互對抗的效果，因此此處有兩個</a:t>
            </a:r>
            <a:r>
              <a:rPr lang="en-US" altLang="zh-TW" dirty="0">
                <a:latin typeface="+mj-ea"/>
                <a:ea typeface="+mj-ea"/>
              </a:rPr>
              <a:t>loss : </a:t>
            </a:r>
            <a:r>
              <a:rPr lang="en-US" altLang="zh-TW" dirty="0" err="1">
                <a:latin typeface="+mj-ea"/>
                <a:ea typeface="+mj-ea"/>
              </a:rPr>
              <a:t>Classifier_Loss</a:t>
            </a:r>
            <a:r>
              <a:rPr lang="zh-TW" altLang="zh-TW" dirty="0">
                <a:latin typeface="+mj-ea"/>
                <a:ea typeface="+mj-ea"/>
              </a:rPr>
              <a:t>用來</a:t>
            </a:r>
            <a:r>
              <a:rPr lang="en-US" altLang="zh-TW" dirty="0">
                <a:latin typeface="+mj-ea"/>
                <a:ea typeface="+mj-ea"/>
              </a:rPr>
              <a:t>update Classifier</a:t>
            </a:r>
            <a:r>
              <a:rPr lang="zh-TW" altLang="zh-TW" dirty="0">
                <a:latin typeface="+mj-ea"/>
                <a:ea typeface="+mj-ea"/>
              </a:rPr>
              <a:t>使其辨別能力更強，</a:t>
            </a:r>
            <a:r>
              <a:rPr lang="en-US" altLang="zh-TW" dirty="0" err="1">
                <a:latin typeface="+mj-ea"/>
                <a:ea typeface="+mj-ea"/>
              </a:rPr>
              <a:t>Classifer_for_Encoder_Loss</a:t>
            </a:r>
            <a:r>
              <a:rPr lang="zh-TW" altLang="zh-TW" dirty="0">
                <a:latin typeface="+mj-ea"/>
                <a:ea typeface="+mj-ea"/>
              </a:rPr>
              <a:t>則用來讓</a:t>
            </a:r>
            <a:r>
              <a:rPr lang="en-US" altLang="zh-TW" dirty="0">
                <a:latin typeface="+mj-ea"/>
                <a:ea typeface="+mj-ea"/>
              </a:rPr>
              <a:t>Encoder</a:t>
            </a:r>
            <a:r>
              <a:rPr lang="zh-TW" altLang="zh-TW" dirty="0">
                <a:latin typeface="+mj-ea"/>
                <a:ea typeface="+mj-ea"/>
              </a:rPr>
              <a:t>學習如何分離</a:t>
            </a:r>
            <a:r>
              <a:rPr lang="en-US" altLang="zh-TW" dirty="0">
                <a:latin typeface="+mj-ea"/>
                <a:ea typeface="+mj-ea"/>
              </a:rPr>
              <a:t>C</a:t>
            </a:r>
            <a:r>
              <a:rPr lang="zh-TW" altLang="zh-TW" dirty="0">
                <a:latin typeface="+mj-ea"/>
                <a:ea typeface="+mj-ea"/>
              </a:rPr>
              <a:t>與</a:t>
            </a:r>
            <a:r>
              <a:rPr lang="en-US" altLang="zh-TW" dirty="0">
                <a:latin typeface="+mj-ea"/>
                <a:ea typeface="+mj-ea"/>
              </a:rPr>
              <a:t>Z</a:t>
            </a:r>
            <a:r>
              <a:rPr lang="zh-TW" altLang="zh-TW" dirty="0">
                <a:latin typeface="+mj-ea"/>
                <a:ea typeface="+mj-ea"/>
              </a:rPr>
              <a:t>。</a:t>
            </a:r>
          </a:p>
          <a:p>
            <a:pPr>
              <a:lnSpc>
                <a:spcPct val="150000"/>
              </a:lnSpc>
            </a:pP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479" y="157942"/>
            <a:ext cx="1535267" cy="2793076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10058400" y="1438102"/>
            <a:ext cx="556953" cy="465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022367" y="353576"/>
            <a:ext cx="6591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(1,0)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(1,0)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(0,1)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4208" y="578667"/>
            <a:ext cx="9601200" cy="1142385"/>
          </a:xfrm>
        </p:spPr>
        <p:txBody>
          <a:bodyPr/>
          <a:lstStyle/>
          <a:p>
            <a:r>
              <a:rPr lang="en-US" altLang="zh-TW" dirty="0"/>
              <a:t>(III)</a:t>
            </a:r>
            <a:r>
              <a:rPr lang="zh-TW" altLang="zh-TW" dirty="0"/>
              <a:t>訓練</a:t>
            </a:r>
            <a:r>
              <a:rPr lang="en-US" altLang="zh-TW" dirty="0" err="1"/>
              <a:t>infoGAN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03713" y="1571424"/>
            <a:ext cx="9792392" cy="4070148"/>
          </a:xfrm>
        </p:spPr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err="1" smtClean="0"/>
              <a:t>infoGAN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4" name="圖片 3" descr="C:\Users\羅宇呈\AppData\Local\Microsoft\Windows\INetCache\Content.Word\35360797_1962680000420616_8575722708426293248_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546" y="1149859"/>
            <a:ext cx="7456516" cy="43915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5904808" y="1903615"/>
            <a:ext cx="5317374" cy="24605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512854" y="980285"/>
            <a:ext cx="2800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infoGAN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52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0_TF03031015.potx" id="{BF811ECD-E1BE-401A-A894-0A76B7AE0225}" vid="{B4976558-16A3-4184-95EE-E77E856A39AA}"/>
    </a:ext>
  </a:extLst>
</a:theme>
</file>

<file path=ppt/theme/theme2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1079</TotalTime>
  <Words>1438</Words>
  <Application>Microsoft Office PowerPoint</Application>
  <PresentationFormat>寬螢幕</PresentationFormat>
  <Paragraphs>141</Paragraphs>
  <Slides>23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7" baseType="lpstr">
      <vt:lpstr>Microsoft JhengHei UI</vt:lpstr>
      <vt:lpstr>微軟正黑體</vt:lpstr>
      <vt:lpstr>Arial</vt:lpstr>
      <vt:lpstr>菱格線條 16x9</vt:lpstr>
      <vt:lpstr>深度學習結合智慧家庭監控</vt:lpstr>
      <vt:lpstr>研究動機</vt:lpstr>
      <vt:lpstr>研究題目</vt:lpstr>
      <vt:lpstr>專題架構圖</vt:lpstr>
      <vt:lpstr>研究過程</vt:lpstr>
      <vt:lpstr>(I)對input進行處理 </vt:lpstr>
      <vt:lpstr>(II)訓練Encoder、Classifier </vt:lpstr>
      <vt:lpstr>Classifier</vt:lpstr>
      <vt:lpstr>(III)訓練infoGAN </vt:lpstr>
      <vt:lpstr>Generative Adversarial Network (GAN)</vt:lpstr>
      <vt:lpstr>PowerPoint 簡報</vt:lpstr>
      <vt:lpstr>Discriminator</vt:lpstr>
      <vt:lpstr>Q</vt:lpstr>
      <vt:lpstr> (IV)整體訓練過程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問題與討論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深度學習結合智慧家庭監控</dc:title>
  <dc:creator>宇呈 羅</dc:creator>
  <cp:lastModifiedBy>羅宇呈</cp:lastModifiedBy>
  <cp:revision>21</cp:revision>
  <dcterms:created xsi:type="dcterms:W3CDTF">2018-04-13T15:56:33Z</dcterms:created>
  <dcterms:modified xsi:type="dcterms:W3CDTF">2018-06-19T11:32:32Z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